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147470553" r:id="rId5"/>
    <p:sldId id="2147470564" r:id="rId6"/>
    <p:sldId id="3208" r:id="rId7"/>
    <p:sldId id="2147470565" r:id="rId8"/>
    <p:sldId id="2147470567" r:id="rId9"/>
    <p:sldId id="2147470568" r:id="rId10"/>
    <p:sldId id="2147470569" r:id="rId11"/>
    <p:sldId id="2147470570" r:id="rId12"/>
    <p:sldId id="2147470571" r:id="rId13"/>
    <p:sldId id="2147470566" r:id="rId14"/>
    <p:sldId id="632" r:id="rId15"/>
    <p:sldId id="3172" r:id="rId16"/>
    <p:sldId id="3173" r:id="rId17"/>
    <p:sldId id="3174" r:id="rId18"/>
    <p:sldId id="2147470563" r:id="rId19"/>
    <p:sldId id="2147470555" r:id="rId20"/>
    <p:sldId id="207613702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5" autoAdjust="0"/>
    <p:restoredTop sz="63265"/>
  </p:normalViewPr>
  <p:slideViewPr>
    <p:cSldViewPr snapToGrid="0">
      <p:cViewPr>
        <p:scale>
          <a:sx n="80" d="100"/>
          <a:sy n="80" d="100"/>
        </p:scale>
        <p:origin x="20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39BB22-8DA7-4258-BFA4-521145863DDB}" type="doc">
      <dgm:prSet loTypeId="urn:microsoft.com/office/officeart/2016/7/layout/BasicLinearProcessNumbered" loCatId="process" qsTypeId="urn:microsoft.com/office/officeart/2005/8/quickstyle/simple2" qsCatId="simple" csTypeId="urn:microsoft.com/office/officeart/2005/8/colors/accent1_2" csCatId="accent1" phldr="1"/>
      <dgm:spPr/>
      <dgm:t>
        <a:bodyPr/>
        <a:lstStyle/>
        <a:p>
          <a:endParaRPr lang="en-US"/>
        </a:p>
      </dgm:t>
    </dgm:pt>
    <dgm:pt modelId="{A7C454A0-7288-47C6-835B-B4F2C8410A31}">
      <dgm:prSet/>
      <dgm:spPr/>
      <dgm:t>
        <a:bodyPr/>
        <a:lstStyle/>
        <a:p>
          <a:r>
            <a:rPr lang="en-US" baseline="0" dirty="0"/>
            <a:t>Understand Transformation Option</a:t>
          </a:r>
          <a:endParaRPr lang="en-US" dirty="0"/>
        </a:p>
      </dgm:t>
    </dgm:pt>
    <dgm:pt modelId="{E52ED86E-58B6-4BBD-B8B8-C25356A38D42}" type="parTrans" cxnId="{BE917C55-39D0-4E95-B585-32404AC96686}">
      <dgm:prSet/>
      <dgm:spPr/>
      <dgm:t>
        <a:bodyPr/>
        <a:lstStyle/>
        <a:p>
          <a:endParaRPr lang="en-US"/>
        </a:p>
      </dgm:t>
    </dgm:pt>
    <dgm:pt modelId="{575C6F98-C725-4AD9-B340-86B448096F03}" type="sibTrans" cxnId="{BE917C55-39D0-4E95-B585-32404AC96686}">
      <dgm:prSet phldrT="1" phldr="0"/>
      <dgm:spPr/>
      <dgm:t>
        <a:bodyPr/>
        <a:lstStyle/>
        <a:p>
          <a:r>
            <a:rPr lang="en-US"/>
            <a:t>1</a:t>
          </a:r>
        </a:p>
      </dgm:t>
    </dgm:pt>
    <dgm:pt modelId="{6F4121C3-51B9-A84A-B456-6E13A5BDB0F6}">
      <dgm:prSet/>
      <dgm:spPr/>
      <dgm:t>
        <a:bodyPr/>
        <a:lstStyle/>
        <a:p>
          <a:r>
            <a:rPr lang="en-US" dirty="0"/>
            <a:t>Dealing with Challenging Data</a:t>
          </a:r>
        </a:p>
      </dgm:t>
    </dgm:pt>
    <dgm:pt modelId="{75141D9A-4618-BC44-98E4-ADCC1D39E179}" type="parTrans" cxnId="{2AE0744F-48B5-ED46-AFE4-4E0352C1C0E7}">
      <dgm:prSet/>
      <dgm:spPr/>
    </dgm:pt>
    <dgm:pt modelId="{6C9D9F2A-16AA-5643-8A8D-F888BBAF860A}" type="sibTrans" cxnId="{2AE0744F-48B5-ED46-AFE4-4E0352C1C0E7}">
      <dgm:prSet phldrT="2" phldr="0"/>
      <dgm:spPr/>
      <dgm:t>
        <a:bodyPr/>
        <a:lstStyle/>
        <a:p>
          <a:r>
            <a:rPr lang="en-US"/>
            <a:t>2</a:t>
          </a:r>
        </a:p>
      </dgm:t>
    </dgm:pt>
    <dgm:pt modelId="{10B432C6-ABBD-794F-8988-D2288D8394C2}">
      <dgm:prSet/>
      <dgm:spPr/>
      <dgm:t>
        <a:bodyPr/>
        <a:lstStyle/>
        <a:p>
          <a:r>
            <a:rPr lang="en-US" dirty="0"/>
            <a:t>Managing Error handing in your transformation process</a:t>
          </a:r>
        </a:p>
      </dgm:t>
    </dgm:pt>
    <dgm:pt modelId="{80A8CA37-E6C5-F24D-BB0E-FBA4AFD1D704}" type="parTrans" cxnId="{C53123FB-7566-8442-814E-B60462ADB1B9}">
      <dgm:prSet/>
      <dgm:spPr/>
    </dgm:pt>
    <dgm:pt modelId="{AD953C0C-4125-EE48-A18D-325AC81A91CB}" type="sibTrans" cxnId="{C53123FB-7566-8442-814E-B60462ADB1B9}">
      <dgm:prSet phldrT="3" phldr="0"/>
      <dgm:spPr/>
      <dgm:t>
        <a:bodyPr/>
        <a:lstStyle/>
        <a:p>
          <a:r>
            <a:rPr lang="en-US"/>
            <a:t>3</a:t>
          </a:r>
        </a:p>
      </dgm:t>
    </dgm:pt>
    <dgm:pt modelId="{2F8E1709-93BE-B34A-BC02-A3FC7D52AD0D}">
      <dgm:prSet/>
      <dgm:spPr/>
      <dgm:t>
        <a:bodyPr/>
        <a:lstStyle/>
        <a:p>
          <a:r>
            <a:rPr lang="en-US" dirty="0"/>
            <a:t>Performing Data Analysis</a:t>
          </a:r>
        </a:p>
      </dgm:t>
    </dgm:pt>
    <dgm:pt modelId="{B68D438E-50D8-784F-A30B-814E199B802D}" type="parTrans" cxnId="{9BD1E1D7-DE7B-1742-9EAD-5EE48818F2ED}">
      <dgm:prSet/>
      <dgm:spPr/>
    </dgm:pt>
    <dgm:pt modelId="{F9DBEA46-BACD-6049-855D-2AC06C4FD315}" type="sibTrans" cxnId="{9BD1E1D7-DE7B-1742-9EAD-5EE48818F2ED}">
      <dgm:prSet phldrT="4" phldr="0"/>
      <dgm:spPr/>
      <dgm:t>
        <a:bodyPr/>
        <a:lstStyle/>
        <a:p>
          <a:r>
            <a:rPr lang="en-US"/>
            <a:t>4</a:t>
          </a:r>
        </a:p>
      </dgm:t>
    </dgm:pt>
    <dgm:pt modelId="{A14A9752-9DE7-C745-89C8-ABF5EA4C91AB}" type="pres">
      <dgm:prSet presAssocID="{A639BB22-8DA7-4258-BFA4-521145863DDB}" presName="Name0" presStyleCnt="0">
        <dgm:presLayoutVars>
          <dgm:animLvl val="lvl"/>
          <dgm:resizeHandles val="exact"/>
        </dgm:presLayoutVars>
      </dgm:prSet>
      <dgm:spPr/>
    </dgm:pt>
    <dgm:pt modelId="{634A73DE-7645-4340-A440-439EDAFE9919}" type="pres">
      <dgm:prSet presAssocID="{A7C454A0-7288-47C6-835B-B4F2C8410A31}" presName="compositeNode" presStyleCnt="0">
        <dgm:presLayoutVars>
          <dgm:bulletEnabled val="1"/>
        </dgm:presLayoutVars>
      </dgm:prSet>
      <dgm:spPr/>
    </dgm:pt>
    <dgm:pt modelId="{D032A75B-2963-AB49-B1AD-5C952D317460}" type="pres">
      <dgm:prSet presAssocID="{A7C454A0-7288-47C6-835B-B4F2C8410A31}" presName="bgRect" presStyleLbl="bgAccFollowNode1" presStyleIdx="0" presStyleCnt="4"/>
      <dgm:spPr/>
    </dgm:pt>
    <dgm:pt modelId="{87F074D7-D68A-0247-AE11-838AF6C2BE84}" type="pres">
      <dgm:prSet presAssocID="{575C6F98-C725-4AD9-B340-86B448096F03}" presName="sibTransNodeCircle" presStyleLbl="alignNode1" presStyleIdx="0" presStyleCnt="8">
        <dgm:presLayoutVars>
          <dgm:chMax val="0"/>
          <dgm:bulletEnabled/>
        </dgm:presLayoutVars>
      </dgm:prSet>
      <dgm:spPr/>
    </dgm:pt>
    <dgm:pt modelId="{C2825CAB-56FC-BC40-8757-FE753C16DA1F}" type="pres">
      <dgm:prSet presAssocID="{A7C454A0-7288-47C6-835B-B4F2C8410A31}" presName="bottomLine" presStyleLbl="alignNode1" presStyleIdx="1" presStyleCnt="8">
        <dgm:presLayoutVars/>
      </dgm:prSet>
      <dgm:spPr/>
    </dgm:pt>
    <dgm:pt modelId="{6424D672-7DF9-3C48-A6BA-A3A3F49E6972}" type="pres">
      <dgm:prSet presAssocID="{A7C454A0-7288-47C6-835B-B4F2C8410A31}" presName="nodeText" presStyleLbl="bgAccFollowNode1" presStyleIdx="0" presStyleCnt="4">
        <dgm:presLayoutVars>
          <dgm:bulletEnabled val="1"/>
        </dgm:presLayoutVars>
      </dgm:prSet>
      <dgm:spPr/>
    </dgm:pt>
    <dgm:pt modelId="{D50C87F8-97E2-C643-BCED-90D4EBBF1F18}" type="pres">
      <dgm:prSet presAssocID="{575C6F98-C725-4AD9-B340-86B448096F03}" presName="sibTrans" presStyleCnt="0"/>
      <dgm:spPr/>
    </dgm:pt>
    <dgm:pt modelId="{68C311C4-07F9-014B-806A-AFE4E42B24CE}" type="pres">
      <dgm:prSet presAssocID="{6F4121C3-51B9-A84A-B456-6E13A5BDB0F6}" presName="compositeNode" presStyleCnt="0">
        <dgm:presLayoutVars>
          <dgm:bulletEnabled val="1"/>
        </dgm:presLayoutVars>
      </dgm:prSet>
      <dgm:spPr/>
    </dgm:pt>
    <dgm:pt modelId="{79FBA749-CF44-5C4D-AF4D-54F8FF8464CF}" type="pres">
      <dgm:prSet presAssocID="{6F4121C3-51B9-A84A-B456-6E13A5BDB0F6}" presName="bgRect" presStyleLbl="bgAccFollowNode1" presStyleIdx="1" presStyleCnt="4"/>
      <dgm:spPr/>
    </dgm:pt>
    <dgm:pt modelId="{E82F24AC-74F7-3B42-9046-97CA88220FBD}" type="pres">
      <dgm:prSet presAssocID="{6C9D9F2A-16AA-5643-8A8D-F888BBAF860A}" presName="sibTransNodeCircle" presStyleLbl="alignNode1" presStyleIdx="2" presStyleCnt="8">
        <dgm:presLayoutVars>
          <dgm:chMax val="0"/>
          <dgm:bulletEnabled/>
        </dgm:presLayoutVars>
      </dgm:prSet>
      <dgm:spPr/>
    </dgm:pt>
    <dgm:pt modelId="{588A304D-52F6-EF42-AC0F-5CBF32CA373E}" type="pres">
      <dgm:prSet presAssocID="{6F4121C3-51B9-A84A-B456-6E13A5BDB0F6}" presName="bottomLine" presStyleLbl="alignNode1" presStyleIdx="3" presStyleCnt="8">
        <dgm:presLayoutVars/>
      </dgm:prSet>
      <dgm:spPr/>
    </dgm:pt>
    <dgm:pt modelId="{281063D1-1803-8E4A-A041-43EC5F65044B}" type="pres">
      <dgm:prSet presAssocID="{6F4121C3-51B9-A84A-B456-6E13A5BDB0F6}" presName="nodeText" presStyleLbl="bgAccFollowNode1" presStyleIdx="1" presStyleCnt="4">
        <dgm:presLayoutVars>
          <dgm:bulletEnabled val="1"/>
        </dgm:presLayoutVars>
      </dgm:prSet>
      <dgm:spPr/>
    </dgm:pt>
    <dgm:pt modelId="{2B7B2738-609A-F841-B02A-E6BA394CAB87}" type="pres">
      <dgm:prSet presAssocID="{6C9D9F2A-16AA-5643-8A8D-F888BBAF860A}" presName="sibTrans" presStyleCnt="0"/>
      <dgm:spPr/>
    </dgm:pt>
    <dgm:pt modelId="{5CDF1767-2F35-344B-96BF-8FF988F86523}" type="pres">
      <dgm:prSet presAssocID="{10B432C6-ABBD-794F-8988-D2288D8394C2}" presName="compositeNode" presStyleCnt="0">
        <dgm:presLayoutVars>
          <dgm:bulletEnabled val="1"/>
        </dgm:presLayoutVars>
      </dgm:prSet>
      <dgm:spPr/>
    </dgm:pt>
    <dgm:pt modelId="{C8FD789F-0C6D-574C-97BA-6A97F6F5CD39}" type="pres">
      <dgm:prSet presAssocID="{10B432C6-ABBD-794F-8988-D2288D8394C2}" presName="bgRect" presStyleLbl="bgAccFollowNode1" presStyleIdx="2" presStyleCnt="4"/>
      <dgm:spPr/>
    </dgm:pt>
    <dgm:pt modelId="{CB81D135-BF40-5A49-8EF6-6AA269165434}" type="pres">
      <dgm:prSet presAssocID="{AD953C0C-4125-EE48-A18D-325AC81A91CB}" presName="sibTransNodeCircle" presStyleLbl="alignNode1" presStyleIdx="4" presStyleCnt="8">
        <dgm:presLayoutVars>
          <dgm:chMax val="0"/>
          <dgm:bulletEnabled/>
        </dgm:presLayoutVars>
      </dgm:prSet>
      <dgm:spPr/>
    </dgm:pt>
    <dgm:pt modelId="{A1C4A845-61A2-C449-8F0D-B539741DC953}" type="pres">
      <dgm:prSet presAssocID="{10B432C6-ABBD-794F-8988-D2288D8394C2}" presName="bottomLine" presStyleLbl="alignNode1" presStyleIdx="5" presStyleCnt="8">
        <dgm:presLayoutVars/>
      </dgm:prSet>
      <dgm:spPr/>
    </dgm:pt>
    <dgm:pt modelId="{283546F0-B55E-1E46-BB8B-9132E4E7BF4F}" type="pres">
      <dgm:prSet presAssocID="{10B432C6-ABBD-794F-8988-D2288D8394C2}" presName="nodeText" presStyleLbl="bgAccFollowNode1" presStyleIdx="2" presStyleCnt="4">
        <dgm:presLayoutVars>
          <dgm:bulletEnabled val="1"/>
        </dgm:presLayoutVars>
      </dgm:prSet>
      <dgm:spPr/>
    </dgm:pt>
    <dgm:pt modelId="{FAD9CA30-E11C-F145-A57B-A69CA17D82C3}" type="pres">
      <dgm:prSet presAssocID="{AD953C0C-4125-EE48-A18D-325AC81A91CB}" presName="sibTrans" presStyleCnt="0"/>
      <dgm:spPr/>
    </dgm:pt>
    <dgm:pt modelId="{AAB26B0E-715B-C648-91CC-2A9AB5A3B23D}" type="pres">
      <dgm:prSet presAssocID="{2F8E1709-93BE-B34A-BC02-A3FC7D52AD0D}" presName="compositeNode" presStyleCnt="0">
        <dgm:presLayoutVars>
          <dgm:bulletEnabled val="1"/>
        </dgm:presLayoutVars>
      </dgm:prSet>
      <dgm:spPr/>
    </dgm:pt>
    <dgm:pt modelId="{9FB97A6D-AD22-3A43-B036-A7944DD50341}" type="pres">
      <dgm:prSet presAssocID="{2F8E1709-93BE-B34A-BC02-A3FC7D52AD0D}" presName="bgRect" presStyleLbl="bgAccFollowNode1" presStyleIdx="3" presStyleCnt="4"/>
      <dgm:spPr/>
    </dgm:pt>
    <dgm:pt modelId="{B4CD0BDE-10DC-8D41-B1B1-4F1AD0429FE5}" type="pres">
      <dgm:prSet presAssocID="{F9DBEA46-BACD-6049-855D-2AC06C4FD315}" presName="sibTransNodeCircle" presStyleLbl="alignNode1" presStyleIdx="6" presStyleCnt="8">
        <dgm:presLayoutVars>
          <dgm:chMax val="0"/>
          <dgm:bulletEnabled/>
        </dgm:presLayoutVars>
      </dgm:prSet>
      <dgm:spPr/>
    </dgm:pt>
    <dgm:pt modelId="{5E541A26-3214-2A43-A54E-F2F74369C22F}" type="pres">
      <dgm:prSet presAssocID="{2F8E1709-93BE-B34A-BC02-A3FC7D52AD0D}" presName="bottomLine" presStyleLbl="alignNode1" presStyleIdx="7" presStyleCnt="8">
        <dgm:presLayoutVars/>
      </dgm:prSet>
      <dgm:spPr/>
    </dgm:pt>
    <dgm:pt modelId="{A818E2BF-7F00-F949-AFC9-B4CFFD0A4961}" type="pres">
      <dgm:prSet presAssocID="{2F8E1709-93BE-B34A-BC02-A3FC7D52AD0D}" presName="nodeText" presStyleLbl="bgAccFollowNode1" presStyleIdx="3" presStyleCnt="4">
        <dgm:presLayoutVars>
          <dgm:bulletEnabled val="1"/>
        </dgm:presLayoutVars>
      </dgm:prSet>
      <dgm:spPr/>
    </dgm:pt>
  </dgm:ptLst>
  <dgm:cxnLst>
    <dgm:cxn modelId="{D26E6F00-3F56-3B41-8654-91D2864E9AE8}" type="presOf" srcId="{6C9D9F2A-16AA-5643-8A8D-F888BBAF860A}" destId="{E82F24AC-74F7-3B42-9046-97CA88220FBD}" srcOrd="0" destOrd="0" presId="urn:microsoft.com/office/officeart/2016/7/layout/BasicLinearProcessNumbered"/>
    <dgm:cxn modelId="{692A5F11-3B8E-D143-8B59-00F8BD2615DB}" type="presOf" srcId="{AD953C0C-4125-EE48-A18D-325AC81A91CB}" destId="{CB81D135-BF40-5A49-8EF6-6AA269165434}" srcOrd="0" destOrd="0" presId="urn:microsoft.com/office/officeart/2016/7/layout/BasicLinearProcessNumbered"/>
    <dgm:cxn modelId="{6D552F15-0F20-F841-B044-0B0FDAB7A965}" type="presOf" srcId="{2F8E1709-93BE-B34A-BC02-A3FC7D52AD0D}" destId="{9FB97A6D-AD22-3A43-B036-A7944DD50341}" srcOrd="0" destOrd="0" presId="urn:microsoft.com/office/officeart/2016/7/layout/BasicLinearProcessNumbered"/>
    <dgm:cxn modelId="{2A23A224-B198-7444-A7AC-A7DEFC4A8985}" type="presOf" srcId="{A7C454A0-7288-47C6-835B-B4F2C8410A31}" destId="{D032A75B-2963-AB49-B1AD-5C952D317460}" srcOrd="0" destOrd="0" presId="urn:microsoft.com/office/officeart/2016/7/layout/BasicLinearProcessNumbered"/>
    <dgm:cxn modelId="{04E6A63E-5862-BC48-AA27-829B12A4632C}" type="presOf" srcId="{575C6F98-C725-4AD9-B340-86B448096F03}" destId="{87F074D7-D68A-0247-AE11-838AF6C2BE84}" srcOrd="0" destOrd="0" presId="urn:microsoft.com/office/officeart/2016/7/layout/BasicLinearProcessNumbered"/>
    <dgm:cxn modelId="{2AE0744F-48B5-ED46-AFE4-4E0352C1C0E7}" srcId="{A639BB22-8DA7-4258-BFA4-521145863DDB}" destId="{6F4121C3-51B9-A84A-B456-6E13A5BDB0F6}" srcOrd="1" destOrd="0" parTransId="{75141D9A-4618-BC44-98E4-ADCC1D39E179}" sibTransId="{6C9D9F2A-16AA-5643-8A8D-F888BBAF860A}"/>
    <dgm:cxn modelId="{BE917C55-39D0-4E95-B585-32404AC96686}" srcId="{A639BB22-8DA7-4258-BFA4-521145863DDB}" destId="{A7C454A0-7288-47C6-835B-B4F2C8410A31}" srcOrd="0" destOrd="0" parTransId="{E52ED86E-58B6-4BBD-B8B8-C25356A38D42}" sibTransId="{575C6F98-C725-4AD9-B340-86B448096F03}"/>
    <dgm:cxn modelId="{358D355A-794A-3148-90CE-8EE92E15F4FA}" type="presOf" srcId="{10B432C6-ABBD-794F-8988-D2288D8394C2}" destId="{C8FD789F-0C6D-574C-97BA-6A97F6F5CD39}" srcOrd="0" destOrd="0" presId="urn:microsoft.com/office/officeart/2016/7/layout/BasicLinearProcessNumbered"/>
    <dgm:cxn modelId="{D4E43571-45C5-CF4F-9B3B-F673C15D2AAF}" type="presOf" srcId="{A7C454A0-7288-47C6-835B-B4F2C8410A31}" destId="{6424D672-7DF9-3C48-A6BA-A3A3F49E6972}" srcOrd="1" destOrd="0" presId="urn:microsoft.com/office/officeart/2016/7/layout/BasicLinearProcessNumbered"/>
    <dgm:cxn modelId="{5CCE597C-C310-2748-9EC2-A2D15ABAA8FE}" type="presOf" srcId="{F9DBEA46-BACD-6049-855D-2AC06C4FD315}" destId="{B4CD0BDE-10DC-8D41-B1B1-4F1AD0429FE5}" srcOrd="0" destOrd="0" presId="urn:microsoft.com/office/officeart/2016/7/layout/BasicLinearProcessNumbered"/>
    <dgm:cxn modelId="{87C1077E-205B-4D45-8EF6-C5845E8B89C6}" type="presOf" srcId="{2F8E1709-93BE-B34A-BC02-A3FC7D52AD0D}" destId="{A818E2BF-7F00-F949-AFC9-B4CFFD0A4961}" srcOrd="1" destOrd="0" presId="urn:microsoft.com/office/officeart/2016/7/layout/BasicLinearProcessNumbered"/>
    <dgm:cxn modelId="{71951B9B-4A07-1B46-A0B7-BD28E9EBC162}" type="presOf" srcId="{6F4121C3-51B9-A84A-B456-6E13A5BDB0F6}" destId="{79FBA749-CF44-5C4D-AF4D-54F8FF8464CF}" srcOrd="0" destOrd="0" presId="urn:microsoft.com/office/officeart/2016/7/layout/BasicLinearProcessNumbered"/>
    <dgm:cxn modelId="{2F2650B1-91DE-7C4C-A846-3E6F6D377F5E}" type="presOf" srcId="{A639BB22-8DA7-4258-BFA4-521145863DDB}" destId="{A14A9752-9DE7-C745-89C8-ABF5EA4C91AB}" srcOrd="0" destOrd="0" presId="urn:microsoft.com/office/officeart/2016/7/layout/BasicLinearProcessNumbered"/>
    <dgm:cxn modelId="{02CFE0B5-41D2-7146-AF74-D440A53A8F7B}" type="presOf" srcId="{10B432C6-ABBD-794F-8988-D2288D8394C2}" destId="{283546F0-B55E-1E46-BB8B-9132E4E7BF4F}" srcOrd="1" destOrd="0" presId="urn:microsoft.com/office/officeart/2016/7/layout/BasicLinearProcessNumbered"/>
    <dgm:cxn modelId="{374ACBC5-6759-D741-A81C-F47F54E0B21D}" type="presOf" srcId="{6F4121C3-51B9-A84A-B456-6E13A5BDB0F6}" destId="{281063D1-1803-8E4A-A041-43EC5F65044B}" srcOrd="1" destOrd="0" presId="urn:microsoft.com/office/officeart/2016/7/layout/BasicLinearProcessNumbered"/>
    <dgm:cxn modelId="{9BD1E1D7-DE7B-1742-9EAD-5EE48818F2ED}" srcId="{A639BB22-8DA7-4258-BFA4-521145863DDB}" destId="{2F8E1709-93BE-B34A-BC02-A3FC7D52AD0D}" srcOrd="3" destOrd="0" parTransId="{B68D438E-50D8-784F-A30B-814E199B802D}" sibTransId="{F9DBEA46-BACD-6049-855D-2AC06C4FD315}"/>
    <dgm:cxn modelId="{C53123FB-7566-8442-814E-B60462ADB1B9}" srcId="{A639BB22-8DA7-4258-BFA4-521145863DDB}" destId="{10B432C6-ABBD-794F-8988-D2288D8394C2}" srcOrd="2" destOrd="0" parTransId="{80A8CA37-E6C5-F24D-BB0E-FBA4AFD1D704}" sibTransId="{AD953C0C-4125-EE48-A18D-325AC81A91CB}"/>
    <dgm:cxn modelId="{E3EED2DA-5321-FF42-BA03-0424AA4C4D19}" type="presParOf" srcId="{A14A9752-9DE7-C745-89C8-ABF5EA4C91AB}" destId="{634A73DE-7645-4340-A440-439EDAFE9919}" srcOrd="0" destOrd="0" presId="urn:microsoft.com/office/officeart/2016/7/layout/BasicLinearProcessNumbered"/>
    <dgm:cxn modelId="{7882867A-352F-F54E-A5E8-87AF49C43E5B}" type="presParOf" srcId="{634A73DE-7645-4340-A440-439EDAFE9919}" destId="{D032A75B-2963-AB49-B1AD-5C952D317460}" srcOrd="0" destOrd="0" presId="urn:microsoft.com/office/officeart/2016/7/layout/BasicLinearProcessNumbered"/>
    <dgm:cxn modelId="{3201945A-7960-DD40-A8EA-71EC299764CB}" type="presParOf" srcId="{634A73DE-7645-4340-A440-439EDAFE9919}" destId="{87F074D7-D68A-0247-AE11-838AF6C2BE84}" srcOrd="1" destOrd="0" presId="urn:microsoft.com/office/officeart/2016/7/layout/BasicLinearProcessNumbered"/>
    <dgm:cxn modelId="{9C7D5309-822F-0946-9F86-B734AA5170FC}" type="presParOf" srcId="{634A73DE-7645-4340-A440-439EDAFE9919}" destId="{C2825CAB-56FC-BC40-8757-FE753C16DA1F}" srcOrd="2" destOrd="0" presId="urn:microsoft.com/office/officeart/2016/7/layout/BasicLinearProcessNumbered"/>
    <dgm:cxn modelId="{4F0311B9-8F2E-4546-BBB2-C05992C80504}" type="presParOf" srcId="{634A73DE-7645-4340-A440-439EDAFE9919}" destId="{6424D672-7DF9-3C48-A6BA-A3A3F49E6972}" srcOrd="3" destOrd="0" presId="urn:microsoft.com/office/officeart/2016/7/layout/BasicLinearProcessNumbered"/>
    <dgm:cxn modelId="{7ECCA568-94DB-6547-B75C-1F48952E5AE6}" type="presParOf" srcId="{A14A9752-9DE7-C745-89C8-ABF5EA4C91AB}" destId="{D50C87F8-97E2-C643-BCED-90D4EBBF1F18}" srcOrd="1" destOrd="0" presId="urn:microsoft.com/office/officeart/2016/7/layout/BasicLinearProcessNumbered"/>
    <dgm:cxn modelId="{9548844A-1FFF-1A44-9C8B-70ED5FA91FF4}" type="presParOf" srcId="{A14A9752-9DE7-C745-89C8-ABF5EA4C91AB}" destId="{68C311C4-07F9-014B-806A-AFE4E42B24CE}" srcOrd="2" destOrd="0" presId="urn:microsoft.com/office/officeart/2016/7/layout/BasicLinearProcessNumbered"/>
    <dgm:cxn modelId="{D8BCB9E4-B313-3644-8BD0-2BD287FB902E}" type="presParOf" srcId="{68C311C4-07F9-014B-806A-AFE4E42B24CE}" destId="{79FBA749-CF44-5C4D-AF4D-54F8FF8464CF}" srcOrd="0" destOrd="0" presId="urn:microsoft.com/office/officeart/2016/7/layout/BasicLinearProcessNumbered"/>
    <dgm:cxn modelId="{F73BCFAD-4073-6C4B-9B17-30F4D94DD6D2}" type="presParOf" srcId="{68C311C4-07F9-014B-806A-AFE4E42B24CE}" destId="{E82F24AC-74F7-3B42-9046-97CA88220FBD}" srcOrd="1" destOrd="0" presId="urn:microsoft.com/office/officeart/2016/7/layout/BasicLinearProcessNumbered"/>
    <dgm:cxn modelId="{0D2DF930-76F1-9D43-B23C-F37C6297D992}" type="presParOf" srcId="{68C311C4-07F9-014B-806A-AFE4E42B24CE}" destId="{588A304D-52F6-EF42-AC0F-5CBF32CA373E}" srcOrd="2" destOrd="0" presId="urn:microsoft.com/office/officeart/2016/7/layout/BasicLinearProcessNumbered"/>
    <dgm:cxn modelId="{15806C9E-58D6-1243-93F2-D9EDB88EC8D2}" type="presParOf" srcId="{68C311C4-07F9-014B-806A-AFE4E42B24CE}" destId="{281063D1-1803-8E4A-A041-43EC5F65044B}" srcOrd="3" destOrd="0" presId="urn:microsoft.com/office/officeart/2016/7/layout/BasicLinearProcessNumbered"/>
    <dgm:cxn modelId="{689CA05F-E5F5-7244-A721-72D041F0B579}" type="presParOf" srcId="{A14A9752-9DE7-C745-89C8-ABF5EA4C91AB}" destId="{2B7B2738-609A-F841-B02A-E6BA394CAB87}" srcOrd="3" destOrd="0" presId="urn:microsoft.com/office/officeart/2016/7/layout/BasicLinearProcessNumbered"/>
    <dgm:cxn modelId="{FA5ED7FF-246B-B045-B7EC-1B106195FD2B}" type="presParOf" srcId="{A14A9752-9DE7-C745-89C8-ABF5EA4C91AB}" destId="{5CDF1767-2F35-344B-96BF-8FF988F86523}" srcOrd="4" destOrd="0" presId="urn:microsoft.com/office/officeart/2016/7/layout/BasicLinearProcessNumbered"/>
    <dgm:cxn modelId="{36B41EB9-AE24-8D42-80C5-FBD0E7E10A14}" type="presParOf" srcId="{5CDF1767-2F35-344B-96BF-8FF988F86523}" destId="{C8FD789F-0C6D-574C-97BA-6A97F6F5CD39}" srcOrd="0" destOrd="0" presId="urn:microsoft.com/office/officeart/2016/7/layout/BasicLinearProcessNumbered"/>
    <dgm:cxn modelId="{7CEBF469-346E-1741-B39A-9D20C9B13062}" type="presParOf" srcId="{5CDF1767-2F35-344B-96BF-8FF988F86523}" destId="{CB81D135-BF40-5A49-8EF6-6AA269165434}" srcOrd="1" destOrd="0" presId="urn:microsoft.com/office/officeart/2016/7/layout/BasicLinearProcessNumbered"/>
    <dgm:cxn modelId="{55C2AE5B-CAD6-8F42-B040-2A1D29E06D47}" type="presParOf" srcId="{5CDF1767-2F35-344B-96BF-8FF988F86523}" destId="{A1C4A845-61A2-C449-8F0D-B539741DC953}" srcOrd="2" destOrd="0" presId="urn:microsoft.com/office/officeart/2016/7/layout/BasicLinearProcessNumbered"/>
    <dgm:cxn modelId="{AA3B510C-47D8-5F41-90AB-C2168C3A46D4}" type="presParOf" srcId="{5CDF1767-2F35-344B-96BF-8FF988F86523}" destId="{283546F0-B55E-1E46-BB8B-9132E4E7BF4F}" srcOrd="3" destOrd="0" presId="urn:microsoft.com/office/officeart/2016/7/layout/BasicLinearProcessNumbered"/>
    <dgm:cxn modelId="{F22858DD-7456-C04B-95C2-552AC80491A0}" type="presParOf" srcId="{A14A9752-9DE7-C745-89C8-ABF5EA4C91AB}" destId="{FAD9CA30-E11C-F145-A57B-A69CA17D82C3}" srcOrd="5" destOrd="0" presId="urn:microsoft.com/office/officeart/2016/7/layout/BasicLinearProcessNumbered"/>
    <dgm:cxn modelId="{A13CE471-65C9-6E42-B980-C44B1F01F389}" type="presParOf" srcId="{A14A9752-9DE7-C745-89C8-ABF5EA4C91AB}" destId="{AAB26B0E-715B-C648-91CC-2A9AB5A3B23D}" srcOrd="6" destOrd="0" presId="urn:microsoft.com/office/officeart/2016/7/layout/BasicLinearProcessNumbered"/>
    <dgm:cxn modelId="{646A6BF0-53E6-E94F-BC26-9198E70190CE}" type="presParOf" srcId="{AAB26B0E-715B-C648-91CC-2A9AB5A3B23D}" destId="{9FB97A6D-AD22-3A43-B036-A7944DD50341}" srcOrd="0" destOrd="0" presId="urn:microsoft.com/office/officeart/2016/7/layout/BasicLinearProcessNumbered"/>
    <dgm:cxn modelId="{B7776AE9-8D75-104F-8E32-2A29E15E80E6}" type="presParOf" srcId="{AAB26B0E-715B-C648-91CC-2A9AB5A3B23D}" destId="{B4CD0BDE-10DC-8D41-B1B1-4F1AD0429FE5}" srcOrd="1" destOrd="0" presId="urn:microsoft.com/office/officeart/2016/7/layout/BasicLinearProcessNumbered"/>
    <dgm:cxn modelId="{F586C8C8-D312-884A-959A-F679F68C1803}" type="presParOf" srcId="{AAB26B0E-715B-C648-91CC-2A9AB5A3B23D}" destId="{5E541A26-3214-2A43-A54E-F2F74369C22F}" srcOrd="2" destOrd="0" presId="urn:microsoft.com/office/officeart/2016/7/layout/BasicLinearProcessNumbered"/>
    <dgm:cxn modelId="{66091A62-D787-5846-86BF-EAB52B8D3C2D}" type="presParOf" srcId="{AAB26B0E-715B-C648-91CC-2A9AB5A3B23D}" destId="{A818E2BF-7F00-F949-AFC9-B4CFFD0A496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2A75B-2963-AB49-B1AD-5C952D317460}">
      <dsp:nvSpPr>
        <dsp:cNvPr id="0" name=""/>
        <dsp:cNvSpPr/>
      </dsp:nvSpPr>
      <dsp:spPr>
        <a:xfrm>
          <a:off x="3228" y="624255"/>
          <a:ext cx="2561018" cy="358542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667" tIns="330200" rIns="199667" bIns="330200" numCol="1" spcCol="1270" anchor="t" anchorCtr="0">
          <a:noAutofit/>
        </a:bodyPr>
        <a:lstStyle/>
        <a:p>
          <a:pPr marL="0" lvl="0" indent="0" algn="l" defTabSz="1066800">
            <a:lnSpc>
              <a:spcPct val="90000"/>
            </a:lnSpc>
            <a:spcBef>
              <a:spcPct val="0"/>
            </a:spcBef>
            <a:spcAft>
              <a:spcPct val="35000"/>
            </a:spcAft>
            <a:buNone/>
          </a:pPr>
          <a:r>
            <a:rPr lang="en-US" sz="2400" kern="1200" baseline="0" dirty="0"/>
            <a:t>Understand Transformation Option</a:t>
          </a:r>
          <a:endParaRPr lang="en-US" sz="2400" kern="1200" dirty="0"/>
        </a:p>
      </dsp:txBody>
      <dsp:txXfrm>
        <a:off x="3228" y="1986717"/>
        <a:ext cx="2561018" cy="2151255"/>
      </dsp:txXfrm>
    </dsp:sp>
    <dsp:sp modelId="{87F074D7-D68A-0247-AE11-838AF6C2BE84}">
      <dsp:nvSpPr>
        <dsp:cNvPr id="0" name=""/>
        <dsp:cNvSpPr/>
      </dsp:nvSpPr>
      <dsp:spPr>
        <a:xfrm>
          <a:off x="745923" y="982798"/>
          <a:ext cx="1075627" cy="107562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60" tIns="12700" rIns="8386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903445" y="1140320"/>
        <a:ext cx="760583" cy="760583"/>
      </dsp:txXfrm>
    </dsp:sp>
    <dsp:sp modelId="{C2825CAB-56FC-BC40-8757-FE753C16DA1F}">
      <dsp:nvSpPr>
        <dsp:cNvPr id="0" name=""/>
        <dsp:cNvSpPr/>
      </dsp:nvSpPr>
      <dsp:spPr>
        <a:xfrm>
          <a:off x="3228" y="4209610"/>
          <a:ext cx="2561018"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9FBA749-CF44-5C4D-AF4D-54F8FF8464CF}">
      <dsp:nvSpPr>
        <dsp:cNvPr id="0" name=""/>
        <dsp:cNvSpPr/>
      </dsp:nvSpPr>
      <dsp:spPr>
        <a:xfrm>
          <a:off x="2820349" y="624255"/>
          <a:ext cx="2561018" cy="358542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667" tIns="330200" rIns="199667" bIns="330200" numCol="1" spcCol="1270" anchor="t" anchorCtr="0">
          <a:noAutofit/>
        </a:bodyPr>
        <a:lstStyle/>
        <a:p>
          <a:pPr marL="0" lvl="0" indent="0" algn="l" defTabSz="1066800">
            <a:lnSpc>
              <a:spcPct val="90000"/>
            </a:lnSpc>
            <a:spcBef>
              <a:spcPct val="0"/>
            </a:spcBef>
            <a:spcAft>
              <a:spcPct val="35000"/>
            </a:spcAft>
            <a:buNone/>
          </a:pPr>
          <a:r>
            <a:rPr lang="en-US" sz="2400" kern="1200" dirty="0"/>
            <a:t>Dealing with Challenging Data</a:t>
          </a:r>
        </a:p>
      </dsp:txBody>
      <dsp:txXfrm>
        <a:off x="2820349" y="1986717"/>
        <a:ext cx="2561018" cy="2151255"/>
      </dsp:txXfrm>
    </dsp:sp>
    <dsp:sp modelId="{E82F24AC-74F7-3B42-9046-97CA88220FBD}">
      <dsp:nvSpPr>
        <dsp:cNvPr id="0" name=""/>
        <dsp:cNvSpPr/>
      </dsp:nvSpPr>
      <dsp:spPr>
        <a:xfrm>
          <a:off x="3563044" y="982798"/>
          <a:ext cx="1075627" cy="107562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60" tIns="12700" rIns="8386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720566" y="1140320"/>
        <a:ext cx="760583" cy="760583"/>
      </dsp:txXfrm>
    </dsp:sp>
    <dsp:sp modelId="{588A304D-52F6-EF42-AC0F-5CBF32CA373E}">
      <dsp:nvSpPr>
        <dsp:cNvPr id="0" name=""/>
        <dsp:cNvSpPr/>
      </dsp:nvSpPr>
      <dsp:spPr>
        <a:xfrm>
          <a:off x="2820349" y="4209610"/>
          <a:ext cx="2561018"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C8FD789F-0C6D-574C-97BA-6A97F6F5CD39}">
      <dsp:nvSpPr>
        <dsp:cNvPr id="0" name=""/>
        <dsp:cNvSpPr/>
      </dsp:nvSpPr>
      <dsp:spPr>
        <a:xfrm>
          <a:off x="5637469" y="624255"/>
          <a:ext cx="2561018" cy="358542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667" tIns="330200" rIns="199667" bIns="330200" numCol="1" spcCol="1270" anchor="t" anchorCtr="0">
          <a:noAutofit/>
        </a:bodyPr>
        <a:lstStyle/>
        <a:p>
          <a:pPr marL="0" lvl="0" indent="0" algn="l" defTabSz="1066800">
            <a:lnSpc>
              <a:spcPct val="90000"/>
            </a:lnSpc>
            <a:spcBef>
              <a:spcPct val="0"/>
            </a:spcBef>
            <a:spcAft>
              <a:spcPct val="35000"/>
            </a:spcAft>
            <a:buNone/>
          </a:pPr>
          <a:r>
            <a:rPr lang="en-US" sz="2400" kern="1200" dirty="0"/>
            <a:t>Managing Error handing in your transformation process</a:t>
          </a:r>
        </a:p>
      </dsp:txBody>
      <dsp:txXfrm>
        <a:off x="5637469" y="1986717"/>
        <a:ext cx="2561018" cy="2151255"/>
      </dsp:txXfrm>
    </dsp:sp>
    <dsp:sp modelId="{CB81D135-BF40-5A49-8EF6-6AA269165434}">
      <dsp:nvSpPr>
        <dsp:cNvPr id="0" name=""/>
        <dsp:cNvSpPr/>
      </dsp:nvSpPr>
      <dsp:spPr>
        <a:xfrm>
          <a:off x="6380165" y="982798"/>
          <a:ext cx="1075627" cy="107562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60" tIns="12700" rIns="8386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537687" y="1140320"/>
        <a:ext cx="760583" cy="760583"/>
      </dsp:txXfrm>
    </dsp:sp>
    <dsp:sp modelId="{A1C4A845-61A2-C449-8F0D-B539741DC953}">
      <dsp:nvSpPr>
        <dsp:cNvPr id="0" name=""/>
        <dsp:cNvSpPr/>
      </dsp:nvSpPr>
      <dsp:spPr>
        <a:xfrm>
          <a:off x="5637469" y="4209610"/>
          <a:ext cx="2561018"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9FB97A6D-AD22-3A43-B036-A7944DD50341}">
      <dsp:nvSpPr>
        <dsp:cNvPr id="0" name=""/>
        <dsp:cNvSpPr/>
      </dsp:nvSpPr>
      <dsp:spPr>
        <a:xfrm>
          <a:off x="8454590" y="624255"/>
          <a:ext cx="2561018" cy="3585426"/>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667" tIns="330200" rIns="199667" bIns="330200" numCol="1" spcCol="1270" anchor="t" anchorCtr="0">
          <a:noAutofit/>
        </a:bodyPr>
        <a:lstStyle/>
        <a:p>
          <a:pPr marL="0" lvl="0" indent="0" algn="l" defTabSz="1066800">
            <a:lnSpc>
              <a:spcPct val="90000"/>
            </a:lnSpc>
            <a:spcBef>
              <a:spcPct val="0"/>
            </a:spcBef>
            <a:spcAft>
              <a:spcPct val="35000"/>
            </a:spcAft>
            <a:buNone/>
          </a:pPr>
          <a:r>
            <a:rPr lang="en-US" sz="2400" kern="1200" dirty="0"/>
            <a:t>Performing Data Analysis</a:t>
          </a:r>
        </a:p>
      </dsp:txBody>
      <dsp:txXfrm>
        <a:off x="8454590" y="1986717"/>
        <a:ext cx="2561018" cy="2151255"/>
      </dsp:txXfrm>
    </dsp:sp>
    <dsp:sp modelId="{B4CD0BDE-10DC-8D41-B1B1-4F1AD0429FE5}">
      <dsp:nvSpPr>
        <dsp:cNvPr id="0" name=""/>
        <dsp:cNvSpPr/>
      </dsp:nvSpPr>
      <dsp:spPr>
        <a:xfrm>
          <a:off x="9197286" y="982798"/>
          <a:ext cx="1075627" cy="1075627"/>
        </a:xfrm>
        <a:prstGeom prst="ellips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3860" tIns="12700" rIns="8386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354808" y="1140320"/>
        <a:ext cx="760583" cy="760583"/>
      </dsp:txXfrm>
    </dsp:sp>
    <dsp:sp modelId="{5E541A26-3214-2A43-A54E-F2F74369C22F}">
      <dsp:nvSpPr>
        <dsp:cNvPr id="0" name=""/>
        <dsp:cNvSpPr/>
      </dsp:nvSpPr>
      <dsp:spPr>
        <a:xfrm>
          <a:off x="8454590" y="4209610"/>
          <a:ext cx="2561018" cy="7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9/14/23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data-factory/concepts-linked-servic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data-factory/copy-activity-overview"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docs.microsoft.com/en-us/azure/data-factory/concepts-datasets-linked-services" TargetMode="External"/><Relationship Id="rId5" Type="http://schemas.openxmlformats.org/officeDocument/2006/relationships/hyperlink" Target="https://docs.microsoft.com/en-us/azure/data-factory/concepts-pipelines-activities#control-flow-activities" TargetMode="External"/><Relationship Id="rId4" Type="http://schemas.openxmlformats.org/officeDocument/2006/relationships/hyperlink" Target="https://docs.microsoft.com/en-us/azure/data-factory/transform-data"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learn.microsoft.com/en-us/fabric/data-engineering/data-engineering-overview#notebook" TargetMode="External"/><Relationship Id="rId3" Type="http://schemas.openxmlformats.org/officeDocument/2006/relationships/hyperlink" Target="https://learn.microsoft.com/en-us/" TargetMode="External"/><Relationship Id="rId7" Type="http://schemas.openxmlformats.org/officeDocument/2006/relationships/hyperlink" Target="https://learn.microsoft.com/en-us/fabric/data-engineering/data-engineering-overview#apache-spark-job-defini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learn.microsoft.com/en-us/fabric/data-engineering/data-engineering-overview#lakehouse" TargetMode="External"/><Relationship Id="rId11" Type="http://schemas.openxmlformats.org/officeDocument/2006/relationships/hyperlink" Target="https://learn.microsoft.com/en-us/fabric/get-started/preview" TargetMode="External"/><Relationship Id="rId5" Type="http://schemas.openxmlformats.org/officeDocument/2006/relationships/hyperlink" Target="https://learn.microsoft.com/en-us/fabric/data-engineering/" TargetMode="External"/><Relationship Id="rId10" Type="http://schemas.openxmlformats.org/officeDocument/2006/relationships/hyperlink" Target="https://learn.microsoft.com/en-us/fabric/data-engineering/data-engineering-overview#next-steps" TargetMode="External"/><Relationship Id="rId4" Type="http://schemas.openxmlformats.org/officeDocument/2006/relationships/hyperlink" Target="https://learn.microsoft.com/en-us/fabric/" TargetMode="External"/><Relationship Id="rId9" Type="http://schemas.openxmlformats.org/officeDocument/2006/relationships/hyperlink" Target="https://learn.microsoft.com/en-us/fabric/data-engineering/data-engineering-overview#data-pipelin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en-us/fabric/data-engineering/author-execute-notebook#ide-style-intellisens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data-factory/copy-activity-overview"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azure/data-factory/transform-data"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Tables in a Microsoft Fabric </a:t>
            </a:r>
            <a:r>
              <a:rPr lang="en-US" dirty="0" err="1"/>
              <a:t>lakehouse</a:t>
            </a:r>
            <a:r>
              <a:rPr lang="en-US" dirty="0"/>
              <a:t> are based on the Delta Lake storage format commonly used in Apache Spark. By using the enhanced capabilities of delta tables, you can create advanced analytics solutions.</a:t>
            </a:r>
          </a:p>
          <a:p>
            <a:endParaRPr lang="en-US" dirty="0"/>
          </a:p>
          <a:p>
            <a:r>
              <a:rPr lang="en-US" dirty="0"/>
              <a:t>Tables in a Microsoft Fabric </a:t>
            </a:r>
            <a:r>
              <a:rPr lang="en-US" dirty="0" err="1"/>
              <a:t>lakehouse</a:t>
            </a:r>
            <a:r>
              <a:rPr lang="en-US" dirty="0"/>
              <a:t> are based on the Linux foundation </a:t>
            </a:r>
            <a:r>
              <a:rPr lang="en-US" i="1" dirty="0"/>
              <a:t>Delta Lake</a:t>
            </a:r>
            <a:r>
              <a:rPr lang="en-US" dirty="0"/>
              <a:t> table format, commonly used in Apache Spark. Delta Lake is an open-source storage layer for Spark that enables relational database capabilities for batch and streaming data. By using Delta Lake, you can implement a </a:t>
            </a:r>
            <a:r>
              <a:rPr lang="en-US" dirty="0" err="1"/>
              <a:t>lakehouse</a:t>
            </a:r>
            <a:r>
              <a:rPr lang="en-US" dirty="0"/>
              <a:t> architecture to support SQL-based data manipulation semantics in Spark with support for transactions and schema enforcement. The result is an analytical data store that offers many of the advantages of a relational database system with the flexibility of data file storage in a data lake.</a:t>
            </a:r>
          </a:p>
        </p:txBody>
      </p:sp>
      <p:sp>
        <p:nvSpPr>
          <p:cNvPr id="4" name="Slide Number Placeholder 3"/>
          <p:cNvSpPr>
            <a:spLocks noGrp="1"/>
          </p:cNvSpPr>
          <p:nvPr>
            <p:ph type="sldNum" sz="quarter" idx="5"/>
          </p:nvPr>
        </p:nvSpPr>
        <p:spPr/>
        <p:txBody>
          <a:bodyPr/>
          <a:lstStyle/>
          <a:p>
            <a:fld id="{297A4B63-AD09-44DE-BEEC-F379281B23CC}" type="slidenum">
              <a:rPr lang="en-US" smtClean="0"/>
              <a:t>2</a:t>
            </a:fld>
            <a:endParaRPr lang="en-US"/>
          </a:p>
        </p:txBody>
      </p:sp>
    </p:spTree>
    <p:extLst>
      <p:ext uri="{BB962C8B-B14F-4D97-AF65-F5344CB8AC3E}">
        <p14:creationId xmlns:p14="http://schemas.microsoft.com/office/powerpoint/2010/main" val="2442041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000" b="1" dirty="0"/>
              <a:t>Talking points</a:t>
            </a:r>
          </a:p>
          <a:p>
            <a:pPr algn="l">
              <a:buFont typeface="Arial" panose="020B0604020202020204" pitchFamily="34" charset="0"/>
              <a:buChar char="•"/>
            </a:pPr>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A </a:t>
            </a:r>
            <a:r>
              <a:rPr lang="en-GB" b="1" i="0" dirty="0">
                <a:solidFill>
                  <a:srgbClr val="171717"/>
                </a:solidFill>
                <a:effectLst/>
                <a:latin typeface="Segoe UI" panose="020B0502040204020203" pitchFamily="34" charset="0"/>
              </a:rPr>
              <a:t>dataset</a:t>
            </a:r>
            <a:r>
              <a:rPr lang="en-GB" b="0" i="0" dirty="0">
                <a:solidFill>
                  <a:srgbClr val="171717"/>
                </a:solidFill>
                <a:effectLst/>
                <a:latin typeface="Segoe UI" panose="020B0502040204020203" pitchFamily="34" charset="0"/>
              </a:rPr>
              <a:t> is a named view of data that simply points or references the data you want to use in your </a:t>
            </a:r>
            <a:r>
              <a:rPr lang="en-GB" b="1" i="0" dirty="0">
                <a:solidFill>
                  <a:srgbClr val="171717"/>
                </a:solidFill>
                <a:effectLst/>
                <a:latin typeface="Segoe UI" panose="020B0502040204020203" pitchFamily="34" charset="0"/>
              </a:rPr>
              <a:t>activities</a:t>
            </a:r>
            <a:r>
              <a:rPr lang="en-GB" b="0" i="0" dirty="0">
                <a:solidFill>
                  <a:srgbClr val="171717"/>
                </a:solidFill>
                <a:effectLst/>
                <a:latin typeface="Segoe UI" panose="020B0502040204020203" pitchFamily="34" charset="0"/>
              </a:rPr>
              <a:t> as inputs and outputs. Datasets identify data within different data stores, such as tables, files, folders, and documents. For example, an Azure Blob dataset specifies the blob container and folder in Blob storage from which the activity should read the data.</a:t>
            </a:r>
          </a:p>
          <a:p>
            <a:pPr algn="l"/>
            <a:r>
              <a:rPr lang="en-GB" b="0" i="0" dirty="0">
                <a:solidFill>
                  <a:srgbClr val="171717"/>
                </a:solidFill>
                <a:effectLst/>
                <a:latin typeface="Segoe UI" panose="020B0502040204020203" pitchFamily="34" charset="0"/>
              </a:rPr>
              <a:t>Before you create a dataset, you must create a </a:t>
            </a:r>
            <a:r>
              <a:rPr lang="en-GB" b="1" i="0" u="none" strike="noStrike" dirty="0">
                <a:solidFill>
                  <a:srgbClr val="171717"/>
                </a:solidFill>
                <a:effectLst/>
                <a:latin typeface="Segoe UI" panose="020B0502040204020203" pitchFamily="34" charset="0"/>
                <a:hlinkClick r:id="rId3"/>
              </a:rPr>
              <a:t>linked service</a:t>
            </a:r>
            <a:r>
              <a:rPr lang="en-GB" b="0" i="0" dirty="0">
                <a:solidFill>
                  <a:srgbClr val="171717"/>
                </a:solidFill>
                <a:effectLst/>
                <a:latin typeface="Segoe UI" panose="020B0502040204020203" pitchFamily="34" charset="0"/>
              </a:rPr>
              <a:t> to link your data store to the data factory.</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r>
              <a:rPr lang="en-US" sz="1000" b="1" dirty="0"/>
              <a:t>Instructor notes and guidance.</a:t>
            </a:r>
          </a:p>
          <a:p>
            <a:endParaRPr lang="en-US" sz="1000" b="1" dirty="0"/>
          </a:p>
          <a:p>
            <a:r>
              <a:rPr lang="en-US" sz="1000" b="0" dirty="0"/>
              <a:t>Share with the students that during the lab, they will be creatin more than three integration datasets against different types of data stores ranging from Azure Data Lake, Synapse Analytics and Cosmos DB. Ask the students to think about the datasets and linked services they would need to create to build solutions within their own organization</a:t>
            </a:r>
          </a:p>
          <a:p>
            <a:endParaRPr lang="en-US"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t>Recommended reading for this slide</a:t>
            </a:r>
          </a:p>
          <a:p>
            <a:endParaRPr lang="en-GB" sz="1000" b="1" dirty="0"/>
          </a:p>
          <a:p>
            <a:r>
              <a:rPr lang="en-GB" sz="1000" b="0" dirty="0"/>
              <a:t>https://docs.microsoft.com/en-us/learn/modules/data-integration-azure-data-factory/9-create-datasets</a:t>
            </a:r>
          </a:p>
          <a:p>
            <a:endParaRPr lang="en-GB" sz="1000" b="1" dirty="0"/>
          </a:p>
          <a:p>
            <a:endParaRPr lang="en-GB" sz="10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48653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000" b="1" dirty="0"/>
              <a:t>Talking points</a:t>
            </a:r>
          </a:p>
          <a:p>
            <a:pPr algn="l">
              <a:buFont typeface="Arial" panose="020B0604020202020204" pitchFamily="34" charset="0"/>
              <a:buChar char="•"/>
            </a:pPr>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A data factory can have one or more pipelines. A pipeline is a logical grouping of activities that together perform a task. For example, a pipeline could contain a set of activities that ingest and clean log data, and then kick off a mapping data flow to analyze the log data. The pipeline allows you to manage the activities as a set instead of each one individually. You deploy and schedule the pipeline instead of the activities independently.</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The activities in a pipeline define actions to perform on your data. For example, you may use a copy activity to copy data from SQL Server to an Azure Blob Storage. Then, use a data flow activity or a Databricks Notebook activity to process and transform data from the blob storage to an Azure Synapse Analytics pool on top of which business intelligence reporting solutions are built.</a:t>
            </a:r>
          </a:p>
          <a:p>
            <a:pPr algn="l"/>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Data Factory has three groupings of activities: </a:t>
            </a:r>
            <a:r>
              <a:rPr lang="en-GB" b="0" i="0" u="none" strike="noStrike" dirty="0">
                <a:solidFill>
                  <a:srgbClr val="171717"/>
                </a:solidFill>
                <a:effectLst/>
                <a:latin typeface="Segoe UI" panose="020B0502040204020203" pitchFamily="34" charset="0"/>
                <a:hlinkClick r:id="rId3"/>
              </a:rPr>
              <a:t>data movement activities</a:t>
            </a:r>
            <a:r>
              <a:rPr lang="en-GB" b="0" i="0" dirty="0">
                <a:solidFill>
                  <a:srgbClr val="171717"/>
                </a:solidFill>
                <a:effectLst/>
                <a:latin typeface="Segoe UI" panose="020B0502040204020203" pitchFamily="34" charset="0"/>
              </a:rPr>
              <a:t>, </a:t>
            </a:r>
            <a:r>
              <a:rPr lang="en-GB" b="0" i="0" u="none" strike="noStrike" dirty="0">
                <a:solidFill>
                  <a:srgbClr val="171717"/>
                </a:solidFill>
                <a:effectLst/>
                <a:latin typeface="Segoe UI" panose="020B0502040204020203" pitchFamily="34" charset="0"/>
                <a:hlinkClick r:id="rId4"/>
              </a:rPr>
              <a:t>data transformation activities</a:t>
            </a:r>
            <a:r>
              <a:rPr lang="en-GB" b="0" i="0" dirty="0">
                <a:solidFill>
                  <a:srgbClr val="171717"/>
                </a:solidFill>
                <a:effectLst/>
                <a:latin typeface="Segoe UI" panose="020B0502040204020203" pitchFamily="34" charset="0"/>
              </a:rPr>
              <a:t>, and </a:t>
            </a:r>
            <a:r>
              <a:rPr lang="en-GB" b="0" i="0" u="none" strike="noStrike" dirty="0">
                <a:solidFill>
                  <a:srgbClr val="171717"/>
                </a:solidFill>
                <a:effectLst/>
                <a:latin typeface="Segoe UI" panose="020B0502040204020203" pitchFamily="34" charset="0"/>
                <a:hlinkClick r:id="rId5"/>
              </a:rPr>
              <a:t>control activities</a:t>
            </a:r>
            <a:r>
              <a:rPr lang="en-GB" b="0" i="0" dirty="0">
                <a:solidFill>
                  <a:srgbClr val="171717"/>
                </a:solidFill>
                <a:effectLst/>
                <a:latin typeface="Segoe UI" panose="020B0502040204020203" pitchFamily="34" charset="0"/>
              </a:rPr>
              <a:t>. An activity can take zero or more input </a:t>
            </a:r>
            <a:r>
              <a:rPr lang="en-GB" b="0" i="0" u="none" strike="noStrike" dirty="0">
                <a:solidFill>
                  <a:srgbClr val="171717"/>
                </a:solidFill>
                <a:effectLst/>
                <a:latin typeface="Segoe UI" panose="020B0502040204020203" pitchFamily="34" charset="0"/>
                <a:hlinkClick r:id="rId6"/>
              </a:rPr>
              <a:t>datasets</a:t>
            </a:r>
            <a:r>
              <a:rPr lang="en-GB" b="0" i="0" dirty="0">
                <a:solidFill>
                  <a:srgbClr val="171717"/>
                </a:solidFill>
                <a:effectLst/>
                <a:latin typeface="Segoe UI" panose="020B0502040204020203" pitchFamily="34" charset="0"/>
              </a:rPr>
              <a:t> and produce one or more output </a:t>
            </a:r>
            <a:r>
              <a:rPr lang="en-GB" b="0" i="0" u="none" strike="noStrike" dirty="0">
                <a:solidFill>
                  <a:srgbClr val="171717"/>
                </a:solidFill>
                <a:effectLst/>
                <a:latin typeface="Segoe UI" panose="020B0502040204020203" pitchFamily="34" charset="0"/>
                <a:hlinkClick r:id="rId6"/>
              </a:rPr>
              <a:t>datasets</a:t>
            </a:r>
            <a:r>
              <a:rPr lang="en-GB" b="0" i="0" dirty="0">
                <a:solidFill>
                  <a:srgbClr val="171717"/>
                </a:solidFill>
                <a:effectLst/>
                <a:latin typeface="Segoe UI" panose="020B0502040204020203" pitchFamily="34" charset="0"/>
              </a:rPr>
              <a:t>. </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r>
              <a:rPr lang="en-US" sz="1000" b="1" dirty="0"/>
              <a:t>Instructor notes and guidance.</a:t>
            </a:r>
          </a:p>
          <a:p>
            <a:endParaRPr lang="en-US" sz="1000" b="1" dirty="0"/>
          </a:p>
          <a:p>
            <a:r>
              <a:rPr lang="en-US" sz="1000" b="0" dirty="0"/>
              <a:t>Thinking about the organization of the activities that take place within a pipeline is an important part of creating pipelines. You don’t want to create one monolithic pipeline that manages all of your data integration pipelines as it will become too cumbersome to manage and develop. Typically, you will break pipelines down into discrete units of manageable data integration pipelines. Azure Data Factory/Synapse pipeline has an execute pipeline activity that enables you to control the execution of the pipelines to manage this.</a:t>
            </a:r>
          </a:p>
          <a:p>
            <a:endParaRPr lang="en-US"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t>Recommended reading for this slide</a:t>
            </a:r>
          </a:p>
          <a:p>
            <a:endParaRPr lang="en-GB" sz="1000" b="1" dirty="0"/>
          </a:p>
          <a:p>
            <a:r>
              <a:rPr lang="en-GB" sz="1000" b="0" dirty="0"/>
              <a:t>https://docs.microsoft.com/en-us/learn/modules/data-integration-azure-data-factory/10-create-activities-pipelines</a:t>
            </a:r>
          </a:p>
          <a:p>
            <a:endParaRPr lang="en-GB" sz="10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85492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B2646-9805-4E6F-8DC9-9E34B0CFAF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3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800" b="1" dirty="0"/>
              <a:t>Talking points</a:t>
            </a:r>
          </a:p>
          <a:p>
            <a:endParaRPr lang="en-US" sz="800" dirty="0"/>
          </a:p>
          <a:p>
            <a:pPr algn="l"/>
            <a:r>
              <a:rPr lang="en-GB" sz="1600" b="0" i="0" dirty="0">
                <a:solidFill>
                  <a:srgbClr val="171717"/>
                </a:solidFill>
                <a:effectLst/>
                <a:latin typeface="Segoe UI" panose="020B0502040204020203" pitchFamily="34" charset="0"/>
              </a:rPr>
              <a:t>Loading data is essential because of the need to query or analyze the data to gain insights from it, so one of the main design goals in loading data, is to manage or minimize the impact on analytical workloads while loading the data with the highest throughput possible. Some of the questions that need to be asked when considering data loading are included in the slide.</a:t>
            </a:r>
            <a:endParaRPr lang="en-US" sz="800" dirty="0"/>
          </a:p>
          <a:p>
            <a:endParaRPr lang="en-US" sz="800" b="1" dirty="0"/>
          </a:p>
          <a:p>
            <a:r>
              <a:rPr lang="en-US" sz="800" b="1" dirty="0"/>
              <a:t>Instructor notes and guidance.</a:t>
            </a:r>
          </a:p>
          <a:p>
            <a:endParaRPr lang="en-US" sz="800" dirty="0"/>
          </a:p>
          <a:p>
            <a:r>
              <a:rPr lang="en-GB" sz="800" dirty="0"/>
              <a:t>Consider asking the students what they think are additional considerations that they have taken into account when looking at data load design goals</a:t>
            </a:r>
          </a:p>
          <a:p>
            <a:endParaRPr lang="en-GB" sz="8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b="1" dirty="0"/>
              <a:t>Recommended reading for this slide</a:t>
            </a:r>
          </a:p>
          <a:p>
            <a:endParaRPr lang="en-GB" sz="800" dirty="0"/>
          </a:p>
          <a:p>
            <a:r>
              <a:rPr lang="en-GB" sz="800" dirty="0"/>
              <a:t>https://docs.microsoft.com/en-us/learn/modules/use-data-loading-best-practices-azure-synapse-analytics/2-understand-design-goals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4335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engineering in Microsoft Fabric enables users to design, build, and maintain infrastructures and systems that enable their organizations to collect, store, process, and analyze large volumes of data.</a:t>
            </a:r>
          </a:p>
          <a:p>
            <a:r>
              <a:rPr lang="en-US" dirty="0"/>
              <a:t>Important</a:t>
            </a:r>
          </a:p>
          <a:p>
            <a:endParaRPr lang="en-US" dirty="0"/>
          </a:p>
          <a:p>
            <a:r>
              <a:rPr lang="en-US" dirty="0"/>
              <a:t>Microsoft Fabric provides various data engineering capabilities to ensure that your data is easily accessible, well-organized, and of high-quality. From the data engineering homepage, you can:</a:t>
            </a:r>
          </a:p>
          <a:p>
            <a:pPr>
              <a:buFont typeface="Arial" panose="020B0604020202020204" pitchFamily="34" charset="0"/>
              <a:buChar char="•"/>
            </a:pPr>
            <a:r>
              <a:rPr lang="en-US" dirty="0"/>
              <a:t>Create and manage your data using a </a:t>
            </a:r>
            <a:r>
              <a:rPr lang="en-US" dirty="0" err="1"/>
              <a:t>lakehouse</a:t>
            </a:r>
            <a:endParaRPr lang="en-US" dirty="0"/>
          </a:p>
          <a:p>
            <a:pPr>
              <a:buFont typeface="Arial" panose="020B0604020202020204" pitchFamily="34" charset="0"/>
              <a:buChar char="•"/>
            </a:pPr>
            <a:r>
              <a:rPr lang="en-US" dirty="0"/>
              <a:t>Design pipelines to copy data into your </a:t>
            </a:r>
            <a:r>
              <a:rPr lang="en-US" dirty="0" err="1"/>
              <a:t>lakehouse</a:t>
            </a:r>
            <a:endParaRPr lang="en-US" dirty="0"/>
          </a:p>
          <a:p>
            <a:pPr>
              <a:buFont typeface="Arial" panose="020B0604020202020204" pitchFamily="34" charset="0"/>
              <a:buChar char="•"/>
            </a:pPr>
            <a:r>
              <a:rPr lang="en-US" dirty="0"/>
              <a:t>Use Spark job definitions to submit batch/streaming job to Spark cluster</a:t>
            </a:r>
          </a:p>
          <a:p>
            <a:pPr>
              <a:buFont typeface="Arial" panose="020B0604020202020204" pitchFamily="34" charset="0"/>
              <a:buChar char="•"/>
            </a:pPr>
            <a:r>
              <a:rPr lang="en-US" dirty="0"/>
              <a:t>Use notebooks to write code for data ingestion, preparation, and transformation</a:t>
            </a:r>
          </a:p>
          <a:p>
            <a:endParaRPr lang="en-US" dirty="0"/>
          </a:p>
          <a:p>
            <a:pPr>
              <a:buFont typeface="Arial" panose="020B0604020202020204" pitchFamily="34" charset="0"/>
              <a:buChar char="•"/>
            </a:pPr>
            <a:endParaRPr lang="en-US" dirty="0"/>
          </a:p>
          <a:p>
            <a:pPr>
              <a:buFont typeface="+mj-lt"/>
              <a:buAutoNum type="arabicPeriod"/>
            </a:pPr>
            <a:r>
              <a:rPr lang="en-US" dirty="0">
                <a:hlinkClick r:id="rId3"/>
              </a:rPr>
              <a:t>Learn</a:t>
            </a:r>
            <a:r>
              <a:rPr lang="en-US" dirty="0"/>
              <a:t> </a:t>
            </a:r>
          </a:p>
          <a:p>
            <a:pPr>
              <a:buFont typeface="+mj-lt"/>
              <a:buAutoNum type="arabicPeriod"/>
            </a:pPr>
            <a:r>
              <a:rPr lang="en-US" dirty="0">
                <a:hlinkClick r:id="rId4"/>
              </a:rPr>
              <a:t>Microsoft Fabric</a:t>
            </a:r>
            <a:r>
              <a:rPr lang="en-US" dirty="0"/>
              <a:t> </a:t>
            </a:r>
          </a:p>
          <a:p>
            <a:pPr>
              <a:buFont typeface="+mj-lt"/>
              <a:buAutoNum type="arabicPeriod"/>
            </a:pPr>
            <a:r>
              <a:rPr lang="en-US" dirty="0">
                <a:hlinkClick r:id="rId5"/>
              </a:rPr>
              <a:t>Data Engineering</a:t>
            </a:r>
            <a:r>
              <a:rPr lang="en-US" dirty="0"/>
              <a:t> </a:t>
            </a:r>
          </a:p>
          <a:p>
            <a:r>
              <a:rPr lang="en-US" b="1" dirty="0"/>
              <a:t>What is Data engineering in Microsoft Fabric?</a:t>
            </a:r>
          </a:p>
          <a:p>
            <a:pPr rtl="0">
              <a:buFont typeface="Arial" panose="020B0604020202020204" pitchFamily="34" charset="0"/>
              <a:buChar char="•"/>
            </a:pPr>
            <a:r>
              <a:rPr lang="en-US" dirty="0"/>
              <a:t>Article </a:t>
            </a:r>
          </a:p>
          <a:p>
            <a:pPr rtl="0">
              <a:buFont typeface="Arial" panose="020B0604020202020204" pitchFamily="34" charset="0"/>
              <a:buChar char="•"/>
            </a:pPr>
            <a:r>
              <a:rPr lang="en-US" dirty="0"/>
              <a:t>08/30/2023 </a:t>
            </a:r>
          </a:p>
          <a:p>
            <a:r>
              <a:rPr lang="en-US" b="1" dirty="0"/>
              <a:t>In this article</a:t>
            </a:r>
          </a:p>
          <a:p>
            <a:pPr>
              <a:buFont typeface="+mj-lt"/>
              <a:buAutoNum type="arabicPeriod"/>
            </a:pPr>
            <a:r>
              <a:rPr lang="en-US" dirty="0">
                <a:hlinkClick r:id="rId6"/>
              </a:rPr>
              <a:t>Lakehouse</a:t>
            </a:r>
            <a:r>
              <a:rPr lang="en-US" dirty="0"/>
              <a:t> </a:t>
            </a:r>
          </a:p>
          <a:p>
            <a:pPr>
              <a:buFont typeface="+mj-lt"/>
              <a:buAutoNum type="arabicPeriod"/>
            </a:pPr>
            <a:r>
              <a:rPr lang="en-US" dirty="0">
                <a:hlinkClick r:id="rId7"/>
              </a:rPr>
              <a:t>Apache Spark job definition</a:t>
            </a:r>
            <a:r>
              <a:rPr lang="en-US" dirty="0"/>
              <a:t> </a:t>
            </a:r>
          </a:p>
          <a:p>
            <a:pPr>
              <a:buFont typeface="+mj-lt"/>
              <a:buAutoNum type="arabicPeriod"/>
            </a:pPr>
            <a:r>
              <a:rPr lang="en-US" dirty="0">
                <a:hlinkClick r:id="rId8"/>
              </a:rPr>
              <a:t>Notebook</a:t>
            </a:r>
            <a:r>
              <a:rPr lang="en-US" dirty="0"/>
              <a:t> </a:t>
            </a:r>
          </a:p>
          <a:p>
            <a:pPr>
              <a:buFont typeface="+mj-lt"/>
              <a:buAutoNum type="arabicPeriod"/>
            </a:pPr>
            <a:r>
              <a:rPr lang="en-US" dirty="0">
                <a:hlinkClick r:id="rId9"/>
              </a:rPr>
              <a:t>Data pipeline</a:t>
            </a:r>
            <a:r>
              <a:rPr lang="en-US" dirty="0"/>
              <a:t> </a:t>
            </a:r>
          </a:p>
          <a:p>
            <a:pPr>
              <a:buFont typeface="+mj-lt"/>
              <a:buAutoNum type="arabicPeriod"/>
            </a:pPr>
            <a:r>
              <a:rPr lang="en-US" dirty="0">
                <a:hlinkClick r:id="rId10"/>
              </a:rPr>
              <a:t>Next steps</a:t>
            </a:r>
            <a:r>
              <a:rPr lang="en-US" dirty="0"/>
              <a:t> </a:t>
            </a:r>
          </a:p>
          <a:p>
            <a:r>
              <a:rPr lang="en-US" dirty="0"/>
              <a:t>Data engineering in Microsoft Fabric enables users to design, build, and maintain infrastructures and systems that enable their organizations to collect, store, process, and analyze large volumes of data.</a:t>
            </a:r>
          </a:p>
          <a:p>
            <a:r>
              <a:rPr lang="en-US" dirty="0"/>
              <a:t>Important</a:t>
            </a:r>
          </a:p>
          <a:p>
            <a:r>
              <a:rPr lang="en-US" dirty="0"/>
              <a:t>Microsoft Fabric is in </a:t>
            </a:r>
            <a:r>
              <a:rPr lang="en-US" dirty="0">
                <a:hlinkClick r:id="rId11"/>
              </a:rPr>
              <a:t>preview</a:t>
            </a:r>
            <a:r>
              <a:rPr lang="en-US" dirty="0"/>
              <a:t>.</a:t>
            </a:r>
          </a:p>
          <a:p>
            <a:r>
              <a:rPr lang="en-US" dirty="0"/>
              <a:t>Microsoft Fabric provides various data engineering capabilities to ensure that your data is easily accessible, well-organized, and of high-quality. From the data engineering homepage, you can:</a:t>
            </a:r>
          </a:p>
          <a:p>
            <a:pPr>
              <a:buFont typeface="Arial" panose="020B0604020202020204" pitchFamily="34" charset="0"/>
              <a:buChar char="•"/>
            </a:pPr>
            <a:r>
              <a:rPr lang="en-US" dirty="0"/>
              <a:t>Create and manage your data using a </a:t>
            </a:r>
            <a:r>
              <a:rPr lang="en-US" dirty="0" err="1"/>
              <a:t>lakehouse</a:t>
            </a:r>
            <a:endParaRPr lang="en-US" dirty="0"/>
          </a:p>
          <a:p>
            <a:pPr>
              <a:buFont typeface="Arial" panose="020B0604020202020204" pitchFamily="34" charset="0"/>
              <a:buChar char="•"/>
            </a:pPr>
            <a:r>
              <a:rPr lang="en-US" dirty="0"/>
              <a:t>Design pipelines to copy data into your </a:t>
            </a:r>
            <a:r>
              <a:rPr lang="en-US" dirty="0" err="1"/>
              <a:t>lakehouse</a:t>
            </a:r>
            <a:endParaRPr lang="en-US" dirty="0"/>
          </a:p>
          <a:p>
            <a:pPr>
              <a:buFont typeface="Arial" panose="020B0604020202020204" pitchFamily="34" charset="0"/>
              <a:buChar char="•"/>
            </a:pPr>
            <a:r>
              <a:rPr lang="en-US" dirty="0"/>
              <a:t>Use Spark job definitions to submit batch/streaming job to Spark cluster</a:t>
            </a:r>
          </a:p>
          <a:p>
            <a:pPr>
              <a:buFont typeface="Arial" panose="020B0604020202020204" pitchFamily="34" charset="0"/>
              <a:buChar char="•"/>
            </a:pPr>
            <a:r>
              <a:rPr lang="en-US" dirty="0"/>
              <a:t>Use notebooks to write code for data ingestion, preparation, and transformation</a:t>
            </a:r>
          </a:p>
          <a:p>
            <a:pPr>
              <a:buFont typeface="Arial" panose="020B0604020202020204" pitchFamily="34" charset="0"/>
              <a:buChar char="•"/>
            </a:pPr>
            <a:endParaRPr lang="en-US" dirty="0"/>
          </a:p>
          <a:p>
            <a:r>
              <a:rPr lang="en-US" b="1" dirty="0"/>
              <a:t>Lakehouse</a:t>
            </a:r>
          </a:p>
          <a:p>
            <a:r>
              <a:rPr lang="en-US" dirty="0" err="1"/>
              <a:t>Lakehouses</a:t>
            </a:r>
            <a:r>
              <a:rPr lang="en-US" dirty="0"/>
              <a:t> are data architectures that allow organizations to store and manage structured and unstructured data in a single location, using various tools and frameworks to process and analyze that data. These tools and frameworks can include SQL-based queries and analytics, as well as machine learning and other advanced analytics techniques.</a:t>
            </a:r>
          </a:p>
          <a:p>
            <a:r>
              <a:rPr lang="en-US" b="1" dirty="0"/>
              <a:t>Apache Spark job definition</a:t>
            </a:r>
          </a:p>
          <a:p>
            <a:r>
              <a:rPr lang="en-US" dirty="0"/>
              <a:t>Spark job definitions are set of instructions that define how to execute a job on a Spark cluster. It includes information such as the input and output data sources, the transformations, and the configuration settings for the Spark application. Spark job definition allows you to submit batch/streaming job to Spark cluster, apply different transformation logic to the data hosted on your </a:t>
            </a:r>
            <a:r>
              <a:rPr lang="en-US" dirty="0" err="1"/>
              <a:t>lakehouse</a:t>
            </a:r>
            <a:r>
              <a:rPr lang="en-US" dirty="0"/>
              <a:t> along with many other things.</a:t>
            </a:r>
          </a:p>
          <a:p>
            <a:r>
              <a:rPr lang="en-US" b="1" dirty="0"/>
              <a:t>Notebook</a:t>
            </a:r>
          </a:p>
          <a:p>
            <a:r>
              <a:rPr lang="en-US" dirty="0"/>
              <a:t>Notebooks are an interactive computing environment that allows users to create and share documents that contain live code, equations, visualizations, and narrative text. They allow users to write and execute code in various programming languages, including Python, R, and Scala. You can use notebooks for data ingestion, preparation, analysis, and other data-related tasks.</a:t>
            </a:r>
          </a:p>
          <a:p>
            <a:r>
              <a:rPr lang="en-US" b="1" dirty="0"/>
              <a:t>Data pipeline</a:t>
            </a:r>
          </a:p>
          <a:p>
            <a:r>
              <a:rPr lang="en-US" dirty="0"/>
              <a:t>Data pipelines are a series of steps that can collect, process, and transform data from its raw form to a format that you can use for analysis and decision-making. They're a critical component of data engineering, as they provide a way to move data from its source to its destination in a reliable, scalable, and efficient way.</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4</a:t>
            </a:fld>
            <a:endParaRPr lang="en-US"/>
          </a:p>
        </p:txBody>
      </p:sp>
    </p:spTree>
    <p:extLst>
      <p:ext uri="{BB962C8B-B14F-4D97-AF65-F5344CB8AC3E}">
        <p14:creationId xmlns:p14="http://schemas.microsoft.com/office/powerpoint/2010/main" val="19341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Set a primary language</a:t>
            </a:r>
          </a:p>
          <a:p>
            <a:r>
              <a:rPr lang="en-US" dirty="0"/>
              <a:t>Microsoft Fabric notebooks currently support four Apache Spark languages:</a:t>
            </a:r>
          </a:p>
          <a:p>
            <a:pPr>
              <a:buFont typeface="Arial" panose="020B0604020202020204" pitchFamily="34" charset="0"/>
              <a:buChar char="•"/>
            </a:pPr>
            <a:r>
              <a:rPr lang="en-US" dirty="0" err="1"/>
              <a:t>PySpark</a:t>
            </a:r>
            <a:r>
              <a:rPr lang="en-US" dirty="0"/>
              <a:t> (Python)</a:t>
            </a:r>
          </a:p>
          <a:p>
            <a:pPr>
              <a:buFont typeface="Arial" panose="020B0604020202020204" pitchFamily="34" charset="0"/>
              <a:buChar char="•"/>
            </a:pPr>
            <a:r>
              <a:rPr lang="en-US" dirty="0"/>
              <a:t>Spark (Scala)</a:t>
            </a:r>
          </a:p>
          <a:p>
            <a:pPr>
              <a:buFont typeface="Arial" panose="020B0604020202020204" pitchFamily="34" charset="0"/>
              <a:buChar char="•"/>
            </a:pPr>
            <a:r>
              <a:rPr lang="en-US" dirty="0"/>
              <a:t>Spark SQL</a:t>
            </a:r>
          </a:p>
          <a:p>
            <a:pPr>
              <a:buFont typeface="Arial" panose="020B0604020202020204" pitchFamily="34" charset="0"/>
              <a:buChar char="•"/>
            </a:pPr>
            <a:r>
              <a:rPr lang="en-US" dirty="0" err="1"/>
              <a:t>SparkR</a:t>
            </a:r>
            <a:endParaRPr lang="en-US" dirty="0"/>
          </a:p>
          <a:p>
            <a:r>
              <a:rPr lang="en-US" dirty="0"/>
              <a:t>You can set the primary language for new added cells from the dropdown list in the top command bar.</a:t>
            </a:r>
          </a:p>
          <a:p>
            <a:r>
              <a:rPr lang="en-US" b="1" dirty="0"/>
              <a:t>Use multiple languages</a:t>
            </a:r>
          </a:p>
          <a:p>
            <a:r>
              <a:rPr lang="en-US" dirty="0"/>
              <a:t>You can use multiple languages in a notebook by specifying the language magic command at the beginning of a cell, you can also switch the cell language from the language picker. The following table lists the magic commands to switch cell languages.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6</a:t>
            </a:fld>
            <a:endParaRPr lang="en-US"/>
          </a:p>
        </p:txBody>
      </p:sp>
    </p:spTree>
    <p:extLst>
      <p:ext uri="{BB962C8B-B14F-4D97-AF65-F5344CB8AC3E}">
        <p14:creationId xmlns:p14="http://schemas.microsoft.com/office/powerpoint/2010/main" val="97632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Fabric notebooks provide code snippets that help you write commonly used code patterns easily, like:</a:t>
            </a:r>
          </a:p>
          <a:p>
            <a:pPr>
              <a:buFont typeface="Arial" panose="020B0604020202020204" pitchFamily="34" charset="0"/>
              <a:buChar char="•"/>
            </a:pPr>
            <a:r>
              <a:rPr lang="en-US" dirty="0"/>
              <a:t>Reading data as a Spark </a:t>
            </a:r>
            <a:r>
              <a:rPr lang="en-US" dirty="0" err="1"/>
              <a:t>DataFrame</a:t>
            </a:r>
            <a:r>
              <a:rPr lang="en-US" dirty="0"/>
              <a:t>, or</a:t>
            </a:r>
          </a:p>
          <a:p>
            <a:pPr>
              <a:buFont typeface="Arial" panose="020B0604020202020204" pitchFamily="34" charset="0"/>
              <a:buChar char="•"/>
            </a:pPr>
            <a:r>
              <a:rPr lang="en-US" dirty="0"/>
              <a:t>Drawing charts with Matplotlib.</a:t>
            </a:r>
          </a:p>
          <a:p>
            <a:r>
              <a:rPr lang="en-US" dirty="0"/>
              <a:t>Snippets appear in </a:t>
            </a:r>
            <a:r>
              <a:rPr lang="en-US" dirty="0">
                <a:hlinkClick r:id="rId3"/>
              </a:rPr>
              <a:t>Shortcut keys of IDE style IntelliSense</a:t>
            </a:r>
            <a:r>
              <a:rPr lang="en-US" dirty="0"/>
              <a:t> mixed with other suggestions. The code snippets contents align with the code cell language. You can see available snippets by typing </a:t>
            </a:r>
            <a:r>
              <a:rPr lang="en-US" b="1" dirty="0"/>
              <a:t>Snippet</a:t>
            </a:r>
            <a:r>
              <a:rPr lang="en-US" dirty="0"/>
              <a:t> or any keywords appear in the snippet title in the code cell editor. For example, by typing </a:t>
            </a:r>
            <a:r>
              <a:rPr lang="en-US" b="1" dirty="0"/>
              <a:t>read</a:t>
            </a:r>
            <a:r>
              <a:rPr lang="en-US" dirty="0"/>
              <a:t> you can see the list of snippets to read data from various data sources.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7</a:t>
            </a:fld>
            <a:endParaRPr lang="en-US"/>
          </a:p>
        </p:txBody>
      </p:sp>
    </p:spTree>
    <p:extLst>
      <p:ext uri="{BB962C8B-B14F-4D97-AF65-F5344CB8AC3E}">
        <p14:creationId xmlns:p14="http://schemas.microsoft.com/office/powerpoint/2010/main" val="2233034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Fabric notebook is Spark based. Code cells are executed on the spark cluster remotely. A Spark job progress indicator is provided with a real-time progress bar appears to help you understand the job execution status. The number of tasks per each job or stage help you to identify the parallel level of your spark job. You can also drill deeper to the Spark UI of a specific job (or stage) via selecting the link on the job (or stage) name.</a:t>
            </a:r>
          </a:p>
          <a:p>
            <a:r>
              <a:rPr lang="en-US" dirty="0"/>
              <a:t>You can also find the </a:t>
            </a:r>
            <a:r>
              <a:rPr lang="en-US" b="1" dirty="0"/>
              <a:t>Cell level real-time log</a:t>
            </a:r>
            <a:r>
              <a:rPr lang="en-US" dirty="0"/>
              <a:t> next to the progress indicator, and </a:t>
            </a:r>
            <a:r>
              <a:rPr lang="en-US" b="1" dirty="0"/>
              <a:t>Diagnostics</a:t>
            </a:r>
            <a:r>
              <a:rPr lang="en-US" dirty="0"/>
              <a:t> can provide you with useful suggestions to help refine and debug the code.</a:t>
            </a:r>
          </a:p>
          <a:p>
            <a:endParaRPr lang="en-US" dirty="0"/>
          </a:p>
          <a:p>
            <a:r>
              <a:rPr lang="en-US" dirty="0"/>
              <a:t>In </a:t>
            </a:r>
            <a:r>
              <a:rPr lang="en-US" b="1" dirty="0"/>
              <a:t>More actions</a:t>
            </a:r>
            <a:r>
              <a:rPr lang="en-US" dirty="0"/>
              <a:t>, you can easily navigate to the </a:t>
            </a:r>
            <a:r>
              <a:rPr lang="en-US" b="1" dirty="0"/>
              <a:t>Spark application details</a:t>
            </a:r>
            <a:r>
              <a:rPr lang="en-US" dirty="0"/>
              <a:t> page and </a:t>
            </a:r>
            <a:r>
              <a:rPr lang="en-US" b="1" dirty="0"/>
              <a:t>Spark web UI</a:t>
            </a:r>
            <a:r>
              <a:rPr lang="en-US" dirty="0"/>
              <a:t> page.</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a:p>
        </p:txBody>
      </p:sp>
    </p:spTree>
    <p:extLst>
      <p:ext uri="{BB962C8B-B14F-4D97-AF65-F5344CB8AC3E}">
        <p14:creationId xmlns:p14="http://schemas.microsoft.com/office/powerpoint/2010/main" val="1131595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run a notebook in Microsoft Fabric, an Apache Spark session is started and is used to run the queries submitted as part of the notebook cell executions. With High Concurrency Mode enabled, there's no need to start new spark sessions every time to run a notebook.</a:t>
            </a:r>
          </a:p>
          <a:p>
            <a:endParaRPr lang="en-US" dirty="0"/>
          </a:p>
          <a:p>
            <a:r>
              <a:rPr lang="en-US" dirty="0"/>
              <a:t>If you already have a High Concurrency session running, you could attach notebooks to the high concurrency session getting a spark session instantly to run the queries and achieve a greater session utilization rate.</a:t>
            </a:r>
          </a:p>
          <a:p>
            <a:endParaRPr lang="en-US" dirty="0"/>
          </a:p>
          <a:p>
            <a:endParaRPr lang="en-US" dirty="0"/>
          </a:p>
          <a:p>
            <a:r>
              <a:rPr lang="en-US" dirty="0"/>
              <a:t>The high concurrency mode-based session sharing is always within a single user boundary. The notebooks need to have matching spark configurations, should be part of the same workspace, share the same default </a:t>
            </a:r>
            <a:r>
              <a:rPr lang="en-US" dirty="0" err="1"/>
              <a:t>lakehouse</a:t>
            </a:r>
            <a:r>
              <a:rPr lang="en-US" dirty="0"/>
              <a:t> and libraries to share a single spark session.</a:t>
            </a:r>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a:p>
        </p:txBody>
      </p:sp>
    </p:spTree>
    <p:extLst>
      <p:ext uri="{BB962C8B-B14F-4D97-AF65-F5344CB8AC3E}">
        <p14:creationId xmlns:p14="http://schemas.microsoft.com/office/powerpoint/2010/main" val="1267637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000" b="1" dirty="0"/>
              <a:t>&lt;&lt; NOTE. This slide also appears in module 5, and is included if you need to use it in this module&gt;&gt;</a:t>
            </a:r>
          </a:p>
          <a:p>
            <a:pPr marL="0" marR="0" lvl="0" indent="0" defTabSz="228554" eaLnBrk="1" fontAlgn="auto" latinLnBrk="0" hangingPunct="1">
              <a:lnSpc>
                <a:spcPct val="117999"/>
              </a:lnSpc>
              <a:spcBef>
                <a:spcPts val="0"/>
              </a:spcBef>
              <a:spcAft>
                <a:spcPts val="0"/>
              </a:spcAft>
              <a:buClrTx/>
              <a:buSzTx/>
              <a:buFontTx/>
              <a:buNone/>
              <a:tabLst/>
              <a:defRPr/>
            </a:pPr>
            <a:endParaRPr lang="en-US" sz="1000" b="1" dirty="0"/>
          </a:p>
          <a:p>
            <a:pPr marL="0" marR="0" lvl="0" indent="0" defTabSz="228554" eaLnBrk="1" fontAlgn="auto" latinLnBrk="0" hangingPunct="1">
              <a:lnSpc>
                <a:spcPct val="117999"/>
              </a:lnSpc>
              <a:spcBef>
                <a:spcPts val="0"/>
              </a:spcBef>
              <a:spcAft>
                <a:spcPts val="0"/>
              </a:spcAft>
              <a:buClrTx/>
              <a:buSzTx/>
              <a:buFontTx/>
              <a:buNone/>
              <a:tabLst/>
              <a:defRPr/>
            </a:pPr>
            <a:r>
              <a:rPr lang="en-US" sz="1000" b="1" dirty="0"/>
              <a:t>Talking points</a:t>
            </a:r>
          </a:p>
          <a:p>
            <a:endParaRPr lang="en-US" sz="1000" dirty="0"/>
          </a:p>
          <a:p>
            <a:r>
              <a:rPr lang="en-GB" sz="1000" dirty="0"/>
              <a:t>Let’s have a closer look at the components of Azure Data Factory</a:t>
            </a:r>
          </a:p>
          <a:p>
            <a:endParaRPr lang="en-GB" sz="1000" dirty="0"/>
          </a:p>
          <a:p>
            <a:r>
              <a:rPr lang="en-US" sz="900" b="1" i="1" u="none" strike="noStrike" kern="1200" dirty="0">
                <a:solidFill>
                  <a:schemeClr val="tx1"/>
                </a:solidFill>
                <a:effectLst/>
                <a:latin typeface="Segoe UI" panose="020B0502040204020203" pitchFamily="34" charset="0"/>
                <a:ea typeface="+mn-ea"/>
                <a:cs typeface="+mn-cs"/>
              </a:rPr>
              <a:t>Linked services</a:t>
            </a:r>
          </a:p>
          <a:p>
            <a:r>
              <a:rPr lang="en-US" sz="900" b="0" i="0" u="none" strike="noStrike" kern="1200" dirty="0">
                <a:solidFill>
                  <a:schemeClr val="tx1"/>
                </a:solidFill>
                <a:effectLst/>
                <a:latin typeface="Segoe UI" panose="020B0502040204020203" pitchFamily="34" charset="0"/>
                <a:ea typeface="+mn-ea"/>
                <a:cs typeface="+mn-cs"/>
              </a:rPr>
              <a:t>Linked services are much like connection strings, which define the connection information that's needed for Data Factory to connect to external resources. Think of it this way: a linked service defines the connection to the data source, and a dataset represents the structure of the data. For example, an Azure Storage-linked service specifies a connection string to connect to the Azure Storage account. Additionally, an Azure blob dataset specifies the blob container and the folder that contains the data.</a:t>
            </a:r>
          </a:p>
          <a:p>
            <a:r>
              <a:rPr lang="en-US" sz="900" b="0" i="0" u="none" strike="noStrike" kern="1200" dirty="0">
                <a:solidFill>
                  <a:schemeClr val="tx1"/>
                </a:solidFill>
                <a:effectLst/>
                <a:latin typeface="Segoe UI" panose="020B0502040204020203" pitchFamily="34" charset="0"/>
                <a:ea typeface="+mn-ea"/>
                <a:cs typeface="+mn-cs"/>
              </a:rPr>
              <a:t>Linked services are used for two purposes in Data Factory:</a:t>
            </a: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To represent a </a:t>
            </a:r>
            <a:r>
              <a:rPr lang="en-US" sz="900" b="1" i="0" u="none" strike="noStrike" kern="1200" dirty="0">
                <a:solidFill>
                  <a:schemeClr val="tx1"/>
                </a:solidFill>
                <a:effectLst/>
                <a:latin typeface="Segoe UI" panose="020B0502040204020203" pitchFamily="34" charset="0"/>
                <a:ea typeface="+mn-ea"/>
                <a:cs typeface="+mn-cs"/>
              </a:rPr>
              <a:t>data store</a:t>
            </a:r>
            <a:r>
              <a:rPr lang="en-US" sz="900" b="0" i="0" u="none" strike="noStrike" kern="1200" dirty="0">
                <a:solidFill>
                  <a:schemeClr val="tx1"/>
                </a:solidFill>
                <a:effectLst/>
                <a:latin typeface="Segoe UI" panose="020B0502040204020203" pitchFamily="34" charset="0"/>
                <a:ea typeface="+mn-ea"/>
                <a:cs typeface="+mn-cs"/>
              </a:rPr>
              <a:t> that includes, but isn't limited to, an on-premises SQL Server database, Oracle database, file share, or Azure blob storage account. For a list of supported data stores, see the </a:t>
            </a:r>
            <a:r>
              <a:rPr lang="en-US" sz="900" b="0" i="0" u="sng" strike="noStrike" kern="1200" dirty="0">
                <a:solidFill>
                  <a:schemeClr val="tx1"/>
                </a:solidFill>
                <a:effectLst/>
                <a:latin typeface="Segoe UI" panose="020B0502040204020203" pitchFamily="34" charset="0"/>
                <a:ea typeface="+mn-ea"/>
                <a:cs typeface="+mn-cs"/>
                <a:hlinkClick r:id="rId3"/>
              </a:rPr>
              <a:t>copy activity</a:t>
            </a:r>
            <a:r>
              <a:rPr lang="en-US" sz="900" b="0" i="0" u="none" strike="noStrike" kern="1200" dirty="0">
                <a:solidFill>
                  <a:schemeClr val="tx1"/>
                </a:solidFill>
                <a:effectLst/>
                <a:latin typeface="Segoe UI" panose="020B0502040204020203" pitchFamily="34" charset="0"/>
                <a:ea typeface="+mn-ea"/>
                <a:cs typeface="+mn-cs"/>
              </a:rPr>
              <a:t> article.</a:t>
            </a:r>
          </a:p>
          <a:p>
            <a:pPr marL="171450" indent="-171450">
              <a:buFont typeface="Arial" panose="020B0604020202020204" pitchFamily="34" charset="0"/>
              <a:buChar char="•"/>
            </a:pPr>
            <a:r>
              <a:rPr lang="en-US" sz="900" b="0" i="0" u="none" strike="noStrike" kern="1200" dirty="0">
                <a:solidFill>
                  <a:schemeClr val="tx1"/>
                </a:solidFill>
                <a:effectLst/>
                <a:latin typeface="Segoe UI" panose="020B0502040204020203" pitchFamily="34" charset="0"/>
                <a:ea typeface="+mn-ea"/>
                <a:cs typeface="+mn-cs"/>
              </a:rPr>
              <a:t>To represent a </a:t>
            </a:r>
            <a:r>
              <a:rPr lang="en-US" sz="900" b="1" i="0" u="none" strike="noStrike" kern="1200" dirty="0">
                <a:solidFill>
                  <a:schemeClr val="tx1"/>
                </a:solidFill>
                <a:effectLst/>
                <a:latin typeface="Segoe UI" panose="020B0502040204020203" pitchFamily="34" charset="0"/>
                <a:ea typeface="+mn-ea"/>
                <a:cs typeface="+mn-cs"/>
              </a:rPr>
              <a:t>compute resource</a:t>
            </a:r>
            <a:r>
              <a:rPr lang="en-US" sz="900" b="0" i="0" u="none" strike="noStrike" kern="1200" dirty="0">
                <a:solidFill>
                  <a:schemeClr val="tx1"/>
                </a:solidFill>
                <a:effectLst/>
                <a:latin typeface="Segoe UI" panose="020B0502040204020203" pitchFamily="34" charset="0"/>
                <a:ea typeface="+mn-ea"/>
                <a:cs typeface="+mn-cs"/>
              </a:rPr>
              <a:t> that can host the execution of an activity. For example, the HDInsight Hive activity runs on an HDInsight Hadoop cluster. For a list of transformation activities and supported compute environments, see the </a:t>
            </a:r>
            <a:r>
              <a:rPr lang="en-US" sz="900" b="0" i="0" u="sng" strike="noStrike" kern="1200" dirty="0">
                <a:solidFill>
                  <a:schemeClr val="tx1"/>
                </a:solidFill>
                <a:effectLst/>
                <a:latin typeface="Segoe UI" panose="020B0502040204020203" pitchFamily="34" charset="0"/>
                <a:ea typeface="+mn-ea"/>
                <a:cs typeface="+mn-cs"/>
                <a:hlinkClick r:id="rId4"/>
              </a:rPr>
              <a:t>transform data</a:t>
            </a:r>
            <a:r>
              <a:rPr lang="en-US" sz="900" b="0" i="0" u="none" strike="noStrike" kern="1200" dirty="0">
                <a:solidFill>
                  <a:schemeClr val="tx1"/>
                </a:solidFill>
                <a:effectLst/>
                <a:latin typeface="Segoe UI" panose="020B0502040204020203" pitchFamily="34" charset="0"/>
                <a:ea typeface="+mn-ea"/>
                <a:cs typeface="+mn-cs"/>
              </a:rPr>
              <a:t> article.</a:t>
            </a:r>
          </a:p>
          <a:p>
            <a:pPr marL="0" indent="0">
              <a:buFont typeface="Arial" panose="020B0604020202020204" pitchFamily="34" charset="0"/>
              <a:buNone/>
            </a:pPr>
            <a:endParaRPr lang="en-GB" sz="1000" dirty="0"/>
          </a:p>
          <a:p>
            <a:r>
              <a:rPr lang="en-US" sz="900" b="1" i="1" u="none" strike="noStrike" kern="1200" dirty="0">
                <a:solidFill>
                  <a:schemeClr val="tx1"/>
                </a:solidFill>
                <a:effectLst/>
                <a:latin typeface="Segoe UI" panose="020B0502040204020203" pitchFamily="34" charset="0"/>
                <a:ea typeface="+mn-ea"/>
                <a:cs typeface="+mn-cs"/>
              </a:rPr>
              <a:t>Datasets</a:t>
            </a:r>
          </a:p>
          <a:p>
            <a:r>
              <a:rPr lang="en-US" sz="900" b="0" i="0" u="none" strike="noStrike" kern="1200" dirty="0">
                <a:solidFill>
                  <a:schemeClr val="tx1"/>
                </a:solidFill>
                <a:effectLst/>
                <a:latin typeface="Segoe UI" panose="020B0502040204020203" pitchFamily="34" charset="0"/>
                <a:ea typeface="+mn-ea"/>
                <a:cs typeface="+mn-cs"/>
              </a:rPr>
              <a:t>Datasets represent data structures within the data stores, which simply point to or reference the data you want to use in your activities as inputs or outputs.</a:t>
            </a:r>
          </a:p>
          <a:p>
            <a:pPr marL="0" indent="0">
              <a:buFont typeface="Arial" panose="020B0604020202020204" pitchFamily="34" charset="0"/>
              <a:buNone/>
            </a:pPr>
            <a:endParaRPr lang="en-GB" sz="1000" dirty="0"/>
          </a:p>
          <a:p>
            <a:r>
              <a:rPr lang="en-US" sz="900" b="1" i="1" u="none" strike="noStrike" kern="1200" dirty="0">
                <a:solidFill>
                  <a:schemeClr val="tx1"/>
                </a:solidFill>
                <a:effectLst/>
                <a:latin typeface="Segoe UI" panose="020B0502040204020203" pitchFamily="34" charset="0"/>
                <a:ea typeface="+mn-ea"/>
                <a:cs typeface="+mn-cs"/>
              </a:rPr>
              <a:t>Activity</a:t>
            </a:r>
          </a:p>
          <a:p>
            <a:r>
              <a:rPr lang="en-US" sz="900" b="0" i="0" u="none" strike="noStrike" kern="1200" dirty="0">
                <a:solidFill>
                  <a:schemeClr val="tx1"/>
                </a:solidFill>
                <a:effectLst/>
                <a:latin typeface="Segoe UI" panose="020B0502040204020203" pitchFamily="34" charset="0"/>
                <a:ea typeface="+mn-ea"/>
                <a:cs typeface="+mn-cs"/>
              </a:rPr>
              <a:t>Activities represent a processing step in a pipeline. For example, you might use a copy activity to copy data from one data store to another data store. Similarly, you might use a Hive activity, which runs a Hive query on an Azure HDInsight cluster, to transform or analyze your data. Data Factory supports three types of activities: data movement activities, data transformation activities, and control activities.</a:t>
            </a:r>
          </a:p>
          <a:p>
            <a:pPr marL="0" indent="0">
              <a:buFont typeface="Arial" panose="020B0604020202020204" pitchFamily="34" charset="0"/>
              <a:buNone/>
            </a:pPr>
            <a:endParaRPr lang="en-GB" sz="1000" dirty="0"/>
          </a:p>
          <a:p>
            <a:r>
              <a:rPr lang="en-US" sz="900" b="1" i="1" u="none" strike="noStrike" kern="1200" dirty="0">
                <a:solidFill>
                  <a:schemeClr val="tx1"/>
                </a:solidFill>
                <a:effectLst/>
                <a:latin typeface="Segoe UI" panose="020B0502040204020203" pitchFamily="34" charset="0"/>
                <a:ea typeface="+mn-ea"/>
                <a:cs typeface="+mn-cs"/>
              </a:rPr>
              <a:t>Pipeline</a:t>
            </a:r>
          </a:p>
          <a:p>
            <a:r>
              <a:rPr lang="en-US" sz="900" b="0" i="0" u="none" strike="noStrike" kern="1200" dirty="0">
                <a:solidFill>
                  <a:schemeClr val="tx1"/>
                </a:solidFill>
                <a:effectLst/>
                <a:latin typeface="Segoe UI" panose="020B0502040204020203" pitchFamily="34" charset="0"/>
                <a:ea typeface="+mn-ea"/>
                <a:cs typeface="+mn-cs"/>
              </a:rPr>
              <a:t>A data factory might have one or more pipelines. A pipeline is a logical grouping of activities that performs a unit of work. Together, the activities in a pipeline perform a task. For example, a pipeline can contain a group of activities that ingests data from an Azure blob, and then runs a Hive query on an HDInsight cluster to partition the data.</a:t>
            </a:r>
          </a:p>
          <a:p>
            <a:r>
              <a:rPr lang="en-US" sz="900" b="0" i="0" u="none" strike="noStrike" kern="1200" dirty="0">
                <a:solidFill>
                  <a:schemeClr val="tx1"/>
                </a:solidFill>
                <a:effectLst/>
                <a:latin typeface="Segoe UI" panose="020B0502040204020203" pitchFamily="34" charset="0"/>
                <a:ea typeface="+mn-ea"/>
                <a:cs typeface="+mn-cs"/>
              </a:rPr>
              <a:t>The benefit of this is that the pipeline allows you to manage the activities as a set instead of managing each one individually. The activities in a pipeline can be chained together to operate sequentially, or they can operate independently in parallel.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r>
              <a:rPr lang="en-US" sz="900" b="1" i="1" u="none" strike="noStrike" kern="1200" dirty="0">
                <a:solidFill>
                  <a:schemeClr val="tx1"/>
                </a:solidFill>
                <a:effectLst/>
                <a:latin typeface="Segoe UI" panose="020B0502040204020203" pitchFamily="34" charset="0"/>
                <a:ea typeface="+mn-ea"/>
                <a:cs typeface="+mn-cs"/>
              </a:rPr>
              <a:t>Triggers</a:t>
            </a:r>
          </a:p>
          <a:p>
            <a:r>
              <a:rPr lang="en-US" sz="900" b="0" i="0" u="none" strike="noStrike" kern="1200" dirty="0">
                <a:solidFill>
                  <a:schemeClr val="tx1"/>
                </a:solidFill>
                <a:effectLst/>
                <a:latin typeface="Segoe UI" panose="020B0502040204020203" pitchFamily="34" charset="0"/>
                <a:ea typeface="+mn-ea"/>
                <a:cs typeface="+mn-cs"/>
              </a:rPr>
              <a:t>Triggers represent the unit of processing that determines when a pipeline execution needs to be kicked off. There are different types of triggers for different types of events.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dirty="0"/>
          </a:p>
          <a:p>
            <a:r>
              <a:rPr lang="en-US" sz="900" b="1" i="1" u="none" strike="noStrike" kern="1200" dirty="0">
                <a:solidFill>
                  <a:schemeClr val="tx1"/>
                </a:solidFill>
                <a:effectLst/>
                <a:latin typeface="Segoe UI" panose="020B0502040204020203" pitchFamily="34" charset="0"/>
                <a:ea typeface="+mn-ea"/>
                <a:cs typeface="+mn-cs"/>
              </a:rPr>
              <a:t>Pipeline runs</a:t>
            </a:r>
          </a:p>
          <a:p>
            <a:r>
              <a:rPr lang="en-US" sz="900" b="0" i="0" u="none" strike="noStrike" kern="1200" dirty="0">
                <a:solidFill>
                  <a:schemeClr val="tx1"/>
                </a:solidFill>
                <a:effectLst/>
                <a:latin typeface="Segoe UI" panose="020B0502040204020203" pitchFamily="34" charset="0"/>
                <a:ea typeface="+mn-ea"/>
                <a:cs typeface="+mn-cs"/>
              </a:rPr>
              <a:t>A pipeline run is an instance of the pipeline execution. Pipeline runs are typically instantiated by passing the arguments to the parameters that are defined in pipelines. The arguments can be passed manually or within the trigger definition.</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1" u="none" strike="noStrike" kern="1200" dirty="0">
                <a:solidFill>
                  <a:schemeClr val="tx1"/>
                </a:solidFill>
                <a:effectLst/>
                <a:latin typeface="Segoe UI" panose="020B0502040204020203" pitchFamily="34" charset="0"/>
                <a:ea typeface="+mn-ea"/>
                <a:cs typeface="+mn-cs"/>
              </a:rPr>
              <a:t>Parameters</a:t>
            </a:r>
          </a:p>
          <a:p>
            <a:r>
              <a:rPr lang="en-US" sz="900" b="0" i="0" u="none" strike="noStrike" kern="1200" dirty="0">
                <a:solidFill>
                  <a:schemeClr val="tx1"/>
                </a:solidFill>
                <a:effectLst/>
                <a:latin typeface="Segoe UI" panose="020B0502040204020203" pitchFamily="34" charset="0"/>
                <a:ea typeface="+mn-ea"/>
                <a:cs typeface="+mn-cs"/>
              </a:rPr>
              <a:t>Parameters are key-value pairs of read-only configuration.  Parameters are defined in the pipeline. The arguments for the defined parameters are passed during execution from the run context that was created by a trigger or a pipeline that was executed manually. Activities within the pipeline consume the parameter values.</a:t>
            </a:r>
          </a:p>
          <a:p>
            <a:r>
              <a:rPr lang="en-US" sz="900" b="0" i="0" u="none" strike="noStrike" kern="1200" dirty="0">
                <a:solidFill>
                  <a:schemeClr val="tx1"/>
                </a:solidFill>
                <a:effectLst/>
                <a:latin typeface="Segoe UI" panose="020B0502040204020203" pitchFamily="34" charset="0"/>
                <a:ea typeface="+mn-ea"/>
                <a:cs typeface="+mn-cs"/>
              </a:rPr>
              <a:t>A dataset is a strongly typed parameter and a reusable/referenceable entity. An activity can reference datasets and can consume the properties that are defined in the dataset definition.</a:t>
            </a:r>
          </a:p>
          <a:p>
            <a:r>
              <a:rPr lang="en-US" sz="900" b="0" i="0" u="none" strike="noStrike" kern="1200" dirty="0">
                <a:solidFill>
                  <a:schemeClr val="tx1"/>
                </a:solidFill>
                <a:effectLst/>
                <a:latin typeface="Segoe UI" panose="020B0502040204020203" pitchFamily="34" charset="0"/>
                <a:ea typeface="+mn-ea"/>
                <a:cs typeface="+mn-cs"/>
              </a:rPr>
              <a:t>A linked service is also a strongly typed parameter that contains the connection information to either a data store or a compute environment. It is also a reusable/referenceable entity.</a:t>
            </a:r>
          </a:p>
          <a:p>
            <a:endParaRPr lang="en-US" sz="900" b="0" i="0" u="none" strike="noStrike" kern="1200" dirty="0">
              <a:solidFill>
                <a:schemeClr val="tx1"/>
              </a:solidFill>
              <a:effectLst/>
              <a:latin typeface="Segoe UI" panose="020B0502040204020203" pitchFamily="34" charset="0"/>
              <a:ea typeface="+mn-ea"/>
              <a:cs typeface="+mn-cs"/>
            </a:endParaRPr>
          </a:p>
          <a:p>
            <a:r>
              <a:rPr lang="en-US" sz="900" b="1" i="1" u="none" strike="noStrike" kern="1200" dirty="0">
                <a:solidFill>
                  <a:schemeClr val="tx1"/>
                </a:solidFill>
                <a:effectLst/>
                <a:latin typeface="Segoe UI" panose="020B0502040204020203" pitchFamily="34" charset="0"/>
                <a:ea typeface="+mn-ea"/>
                <a:cs typeface="+mn-cs"/>
              </a:rPr>
              <a:t>Control flow</a:t>
            </a:r>
          </a:p>
          <a:p>
            <a:r>
              <a:rPr lang="en-US" sz="900" b="0" i="0" u="none" strike="noStrike" kern="1200" dirty="0">
                <a:solidFill>
                  <a:schemeClr val="tx1"/>
                </a:solidFill>
                <a:effectLst/>
                <a:latin typeface="Segoe UI" panose="020B0502040204020203" pitchFamily="34" charset="0"/>
                <a:ea typeface="+mn-ea"/>
                <a:cs typeface="+mn-cs"/>
              </a:rPr>
              <a:t>Control flow is an orchestration of pipeline activities that includes chaining activities in a sequence, branching, defining parameters at the pipeline level, and passing arguments while invoking the pipeline on-demand or from a trigger. It also includes custom-state passing and looping containers, that is, For-each iterators.</a:t>
            </a:r>
          </a:p>
          <a:p>
            <a:endParaRPr lang="en-US" sz="900" b="1" i="0" u="none" strike="noStrike" kern="1200" dirty="0">
              <a:solidFill>
                <a:schemeClr val="tx1"/>
              </a:solidFill>
              <a:effectLst/>
              <a:latin typeface="Segoe UI" panose="020B0502040204020203" pitchFamily="34" charset="0"/>
              <a:ea typeface="+mn-ea"/>
              <a:cs typeface="+mn-cs"/>
            </a:endParaRPr>
          </a:p>
          <a:p>
            <a:r>
              <a:rPr lang="en-US" sz="900" b="1" i="1" u="none" strike="noStrike" kern="1200" dirty="0">
                <a:solidFill>
                  <a:schemeClr val="tx1"/>
                </a:solidFill>
                <a:effectLst/>
                <a:latin typeface="Segoe UI" panose="020B0502040204020203" pitchFamily="34" charset="0"/>
                <a:ea typeface="+mn-ea"/>
                <a:cs typeface="+mn-cs"/>
              </a:rPr>
              <a:t>Integration Runtime</a:t>
            </a:r>
          </a:p>
          <a:p>
            <a:pPr algn="l"/>
            <a:r>
              <a:rPr lang="en-GB" b="0" i="0" dirty="0">
                <a:solidFill>
                  <a:srgbClr val="171717"/>
                </a:solidFill>
                <a:effectLst/>
                <a:latin typeface="Segoe UI" panose="020B0502040204020203" pitchFamily="34" charset="0"/>
              </a:rPr>
              <a:t>Integration Runtime is referenced by the linked service or activity, and provides the compute environment where the activity either runs on or gets dispatched from. Data Factory offers three types of Integration Runtime, and you should choose the type that best serve the data integration capabilities and network environment needs you are looking for. These three types are:</a:t>
            </a:r>
          </a:p>
          <a:p>
            <a:pPr algn="l"/>
            <a:endParaRPr lang="en-GB" b="0" i="0" dirty="0">
              <a:solidFill>
                <a:srgbClr val="171717"/>
              </a:solidFill>
              <a:effectLst/>
              <a:latin typeface="Segoe UI" panose="020B0502040204020203" pitchFamily="34" charset="0"/>
            </a:endParaRPr>
          </a:p>
          <a:p>
            <a:pPr algn="l">
              <a:buFont typeface="Arial" panose="020B0604020202020204" pitchFamily="34" charset="0"/>
              <a:buChar char="•"/>
            </a:pPr>
            <a:r>
              <a:rPr lang="en-GB" b="0" i="0" dirty="0">
                <a:solidFill>
                  <a:srgbClr val="171717"/>
                </a:solidFill>
                <a:effectLst/>
                <a:latin typeface="Segoe UI" panose="020B0502040204020203" pitchFamily="34" charset="0"/>
              </a:rPr>
              <a:t>Azure - Copying between two cloud data sources:</a:t>
            </a:r>
          </a:p>
          <a:p>
            <a:pPr algn="l">
              <a:buFont typeface="Arial" panose="020B0604020202020204" pitchFamily="34" charset="0"/>
              <a:buChar char="•"/>
            </a:pPr>
            <a:r>
              <a:rPr lang="en-GB" b="0" i="0" dirty="0">
                <a:solidFill>
                  <a:srgbClr val="171717"/>
                </a:solidFill>
                <a:effectLst/>
                <a:latin typeface="Segoe UI" panose="020B0502040204020203" pitchFamily="34" charset="0"/>
              </a:rPr>
              <a:t>Self-hosted - Copying between a cloud data source and a data source in private network</a:t>
            </a:r>
          </a:p>
          <a:p>
            <a:pPr algn="l">
              <a:buFont typeface="Arial" panose="020B0604020202020204" pitchFamily="34" charset="0"/>
              <a:buChar char="•"/>
            </a:pPr>
            <a:r>
              <a:rPr lang="en-GB" b="0" i="0" dirty="0">
                <a:solidFill>
                  <a:srgbClr val="171717"/>
                </a:solidFill>
                <a:effectLst/>
                <a:latin typeface="Segoe UI" panose="020B0502040204020203" pitchFamily="34" charset="0"/>
              </a:rPr>
              <a:t>Azure-SSIS - Copying between two data sources in private network (only supported in Azure Data Factory, not Azure Synapse Pipelines)</a:t>
            </a:r>
          </a:p>
          <a:p>
            <a:pPr algn="l">
              <a:buFont typeface="Arial" panose="020B0604020202020204" pitchFamily="34" charset="0"/>
              <a:buChar char="•"/>
            </a:pPr>
            <a:endParaRPr lang="en-GB" b="0" i="0" dirty="0">
              <a:solidFill>
                <a:srgbClr val="171717"/>
              </a:solidFill>
              <a:effectLst/>
              <a:latin typeface="Segoe UI" panose="020B0502040204020203" pitchFamily="34" charset="0"/>
            </a:endParaRPr>
          </a:p>
          <a:p>
            <a:r>
              <a:rPr lang="en-US" sz="1000" b="1" dirty="0"/>
              <a:t>Instructor notes and guidance.</a:t>
            </a:r>
          </a:p>
          <a:p>
            <a:endParaRPr lang="en-US" sz="1000" b="1" dirty="0"/>
          </a:p>
          <a:p>
            <a:r>
              <a:rPr lang="en-US" sz="1000" b="0" dirty="0"/>
              <a:t>This slide is a build slide, please make sure that you are familiar with the order that the items appear.</a:t>
            </a:r>
          </a:p>
          <a:p>
            <a:endParaRPr lang="en-US" sz="1000" b="0" dirty="0"/>
          </a:p>
          <a:p>
            <a:r>
              <a:rPr lang="en-US" sz="1000" dirty="0"/>
              <a:t>Click 1 – Enable you to speak about Linked Services:</a:t>
            </a:r>
          </a:p>
          <a:p>
            <a:r>
              <a:rPr lang="en-US" sz="1000" dirty="0"/>
              <a:t>   Click 2 – Use Data Lake Store as a storage resource example</a:t>
            </a:r>
          </a:p>
          <a:p>
            <a:r>
              <a:rPr lang="en-US" sz="1000" dirty="0"/>
              <a:t>   Click 3 – Use Databricks as a compute resource example</a:t>
            </a:r>
          </a:p>
          <a:p>
            <a:endParaRPr lang="en-US" sz="1000" dirty="0"/>
          </a:p>
          <a:p>
            <a:r>
              <a:rPr lang="en-US" sz="1000" dirty="0"/>
              <a:t>Click 4 – Enables you to talk about the Dataset object</a:t>
            </a:r>
          </a:p>
          <a:p>
            <a:endParaRPr lang="en-US" sz="1000" dirty="0"/>
          </a:p>
          <a:p>
            <a:r>
              <a:rPr lang="en-US" sz="1000" dirty="0"/>
              <a:t>Click 5 – this is a graphic to show a flow of data</a:t>
            </a:r>
          </a:p>
          <a:p>
            <a:endParaRPr lang="en-US" sz="1000" dirty="0"/>
          </a:p>
          <a:p>
            <a:r>
              <a:rPr lang="en-US" sz="1000" dirty="0"/>
              <a:t>Click 6 – Bring up the word activity</a:t>
            </a:r>
          </a:p>
          <a:p>
            <a:endParaRPr lang="en-US" sz="1000" dirty="0"/>
          </a:p>
          <a:p>
            <a:r>
              <a:rPr lang="en-US" sz="1000" dirty="0"/>
              <a:t>Click 7 – shows a rotating cog to reflect a single activity</a:t>
            </a:r>
          </a:p>
          <a:p>
            <a:endParaRPr lang="en-US" sz="1000" dirty="0"/>
          </a:p>
          <a:p>
            <a:r>
              <a:rPr lang="en-US" sz="1000" dirty="0"/>
              <a:t>Click 8 – removes the word activity</a:t>
            </a:r>
          </a:p>
          <a:p>
            <a:endParaRPr lang="en-US" sz="1000" dirty="0"/>
          </a:p>
          <a:p>
            <a:r>
              <a:rPr lang="en-US" sz="1000" dirty="0"/>
              <a:t>Click 9 - shows multiple rotating cogs to reflect multiple activities</a:t>
            </a:r>
          </a:p>
          <a:p>
            <a:endParaRPr lang="en-US" sz="1000" dirty="0"/>
          </a:p>
          <a:p>
            <a:r>
              <a:rPr lang="en-US" sz="1000" dirty="0"/>
              <a:t>Click 10 – Shows a funnel with the word pipeline to show that activities are grouped into a pipeline.</a:t>
            </a:r>
          </a:p>
          <a:p>
            <a:endParaRPr lang="en-US" sz="1000" dirty="0"/>
          </a:p>
          <a:p>
            <a:r>
              <a:rPr lang="en-US" sz="1000" dirty="0"/>
              <a:t>Click 11 – The word trigger appears with a circular arrow</a:t>
            </a:r>
          </a:p>
          <a:p>
            <a:endParaRPr lang="en-US" sz="1000" dirty="0"/>
          </a:p>
          <a:p>
            <a:r>
              <a:rPr lang="en-US" sz="1000" dirty="0"/>
              <a:t>Click 12 – The circular arrow rotates to indicate that a pipeline is triggered to execute</a:t>
            </a:r>
          </a:p>
          <a:p>
            <a:endParaRPr lang="en-US" sz="1000" dirty="0"/>
          </a:p>
          <a:p>
            <a:r>
              <a:rPr lang="en-US" sz="1000" dirty="0"/>
              <a:t>Click 13 -  nothing happens</a:t>
            </a:r>
          </a:p>
          <a:p>
            <a:endParaRPr lang="en-US" sz="1000" dirty="0"/>
          </a:p>
          <a:p>
            <a:r>
              <a:rPr lang="en-US" sz="1000" dirty="0"/>
              <a:t>Click 14 – a number 1 appears out of the data and flows through the pipeline into the data set to reflect data being transformed by the activities in a pipeline</a:t>
            </a:r>
          </a:p>
          <a:p>
            <a:endParaRPr lang="en-US" sz="1000" dirty="0"/>
          </a:p>
          <a:p>
            <a:r>
              <a:rPr lang="en-US" sz="1000" dirty="0"/>
              <a:t>Click 15 -  The word Parameters with an @ symbol appears</a:t>
            </a:r>
          </a:p>
          <a:p>
            <a:endParaRPr lang="en-US" sz="1000" dirty="0"/>
          </a:p>
          <a:p>
            <a:r>
              <a:rPr lang="en-US" sz="1000" dirty="0"/>
              <a:t>Click 16 – The word Integration runtime appears with an IR icon</a:t>
            </a:r>
          </a:p>
          <a:p>
            <a:endParaRPr lang="en-US" sz="1000" dirty="0"/>
          </a:p>
          <a:p>
            <a:r>
              <a:rPr lang="en-US" sz="1000" dirty="0"/>
              <a:t>Click 17 - The word Control Flow appears with the CF icon</a:t>
            </a:r>
          </a:p>
          <a:p>
            <a:endParaRPr lang="en-US" sz="1000" b="0" dirty="0"/>
          </a:p>
          <a:p>
            <a:endParaRPr lang="en-US"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t>Recommended reading for this slide</a:t>
            </a:r>
          </a:p>
          <a:p>
            <a:endParaRPr lang="en-US" sz="1000" b="0" dirty="0"/>
          </a:p>
          <a:p>
            <a:r>
              <a:rPr lang="en-US" sz="1000" b="0" dirty="0"/>
              <a:t>https://docs.microsoft.com/en-us/learn/modules/data-integration-azure-data-factory/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45559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1000" b="1" dirty="0"/>
              <a:t>Talking points</a:t>
            </a:r>
          </a:p>
          <a:p>
            <a:pPr algn="l">
              <a:buFont typeface="Arial" panose="020B0604020202020204" pitchFamily="34" charset="0"/>
              <a:buChar char="•"/>
            </a:pPr>
            <a:endParaRPr lang="en-GB" b="0" i="0" dirty="0">
              <a:solidFill>
                <a:srgbClr val="171717"/>
              </a:solidFill>
              <a:effectLst/>
              <a:latin typeface="Segoe UI" panose="020B0502040204020203" pitchFamily="34" charset="0"/>
            </a:endParaRPr>
          </a:p>
          <a:p>
            <a:pPr algn="l"/>
            <a:r>
              <a:rPr lang="en-GB" b="0" i="0" dirty="0">
                <a:solidFill>
                  <a:srgbClr val="171717"/>
                </a:solidFill>
                <a:effectLst/>
                <a:latin typeface="Segoe UI" panose="020B0502040204020203" pitchFamily="34" charset="0"/>
              </a:rPr>
              <a:t>Before you create a dataset, you must create a </a:t>
            </a:r>
            <a:r>
              <a:rPr lang="en-GB" b="1" i="0" dirty="0">
                <a:solidFill>
                  <a:srgbClr val="171717"/>
                </a:solidFill>
                <a:effectLst/>
                <a:latin typeface="Segoe UI" panose="020B0502040204020203" pitchFamily="34" charset="0"/>
              </a:rPr>
              <a:t>linked service</a:t>
            </a:r>
            <a:r>
              <a:rPr lang="en-GB" b="0" i="0" dirty="0">
                <a:solidFill>
                  <a:srgbClr val="171717"/>
                </a:solidFill>
                <a:effectLst/>
                <a:latin typeface="Segoe UI" panose="020B0502040204020203" pitchFamily="34" charset="0"/>
              </a:rPr>
              <a:t> to link your data store to the data factory/Synapse pipeline. Linked services are much like connection strings, which define the connection information needed for Data Factory to connect to external resources. There are over 100 connectors that can be used to define a linked service.</a:t>
            </a:r>
          </a:p>
          <a:p>
            <a:pPr algn="l"/>
            <a:r>
              <a:rPr lang="en-GB" b="0" i="0" dirty="0">
                <a:solidFill>
                  <a:srgbClr val="171717"/>
                </a:solidFill>
                <a:effectLst/>
                <a:latin typeface="Segoe UI" panose="020B0502040204020203" pitchFamily="34" charset="0"/>
              </a:rPr>
              <a:t>A linked service in Data Factory can be defined using the Copy Data Activity in the ADF designer, or you can create them independently to point to a data store or a compute resources. </a:t>
            </a:r>
          </a:p>
          <a:p>
            <a:pPr algn="l">
              <a:buFont typeface="Arial" panose="020B0604020202020204" pitchFamily="34" charset="0"/>
              <a:buNone/>
            </a:pPr>
            <a:endParaRPr lang="en-GB" b="0" i="0" dirty="0">
              <a:solidFill>
                <a:srgbClr val="171717"/>
              </a:solidFill>
              <a:effectLst/>
              <a:latin typeface="Segoe UI" panose="020B0502040204020203" pitchFamily="34" charset="0"/>
            </a:endParaRPr>
          </a:p>
          <a:p>
            <a:r>
              <a:rPr lang="en-US" sz="1000" b="1" dirty="0"/>
              <a:t>Instructor notes and guidance.</a:t>
            </a:r>
          </a:p>
          <a:p>
            <a:endParaRPr lang="en-US" sz="1000" b="1" dirty="0"/>
          </a:p>
          <a:p>
            <a:r>
              <a:rPr lang="en-US" sz="1000" b="0" dirty="0"/>
              <a:t>Use the example on the slide to highlight to students that you can create linked services through a UI, but you can also create then programmatically using JSON. You could use the following example if anyone asks for an example of the syntax</a:t>
            </a:r>
          </a:p>
          <a:p>
            <a:endParaRPr lang="en-US" sz="1000" b="0" dirty="0"/>
          </a:p>
          <a:p>
            <a:r>
              <a:rPr lang="en-US" sz="1000" b="0" dirty="0"/>
              <a:t>{</a:t>
            </a:r>
          </a:p>
          <a:p>
            <a:r>
              <a:rPr lang="en-US" sz="1000" b="0" dirty="0"/>
              <a:t>    "name": "&lt;Name of the linked service&gt;",</a:t>
            </a:r>
          </a:p>
          <a:p>
            <a:r>
              <a:rPr lang="en-US" sz="1000" b="0" dirty="0"/>
              <a:t>    "properties": {</a:t>
            </a:r>
          </a:p>
          <a:p>
            <a:r>
              <a:rPr lang="en-US" sz="1000" b="0" dirty="0"/>
              <a:t>        "type": "&lt;Type of the linked service&gt;",</a:t>
            </a:r>
          </a:p>
          <a:p>
            <a:r>
              <a:rPr lang="en-US" sz="1000" b="0" dirty="0"/>
              <a:t>        "typeProperties": {</a:t>
            </a:r>
          </a:p>
          <a:p>
            <a:r>
              <a:rPr lang="en-US" sz="1000" b="0" dirty="0"/>
              <a:t>              "&lt;data store or compute-specific type properties&gt;"</a:t>
            </a:r>
          </a:p>
          <a:p>
            <a:r>
              <a:rPr lang="en-US" sz="1000" b="0" dirty="0"/>
              <a:t>        },</a:t>
            </a:r>
          </a:p>
          <a:p>
            <a:r>
              <a:rPr lang="en-US" sz="1000" b="0" dirty="0"/>
              <a:t>        "connectVia": {</a:t>
            </a:r>
          </a:p>
          <a:p>
            <a:r>
              <a:rPr lang="en-US" sz="1000" b="0" dirty="0"/>
              <a:t>            "referenceName": "&lt;name of Integration Runtime&gt;",</a:t>
            </a:r>
          </a:p>
          <a:p>
            <a:r>
              <a:rPr lang="en-US" sz="1000" b="0" dirty="0"/>
              <a:t>            "type": "IntegrationRuntimeReference"</a:t>
            </a:r>
          </a:p>
          <a:p>
            <a:r>
              <a:rPr lang="en-US" sz="1000" b="0" dirty="0"/>
              <a:t>        }</a:t>
            </a:r>
          </a:p>
          <a:p>
            <a:r>
              <a:rPr lang="en-US" sz="1000" b="0" dirty="0"/>
              <a:t>    }</a:t>
            </a:r>
          </a:p>
          <a:p>
            <a:r>
              <a:rPr lang="en-US" sz="1000" b="0" dirty="0"/>
              <a:t>}</a:t>
            </a:r>
          </a:p>
          <a:p>
            <a:endParaRPr lang="en-US"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dirty="0"/>
              <a:t>Recommended reading for this slide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dirty="0"/>
              <a:t>https://docs.microsoft.com/en-us/learn/modules/data-integration-azure-data-factory/8-create-linked-services?ns-enrollment-type=LearningPath&amp;ns-enrollment-id=learn.wwl.data-integration-scale-azure-data-factory</a:t>
            </a:r>
          </a:p>
          <a:p>
            <a:endParaRPr lang="en-GB" sz="1000" b="1" dirty="0"/>
          </a:p>
          <a:p>
            <a:endParaRPr lang="en-GB" sz="1000" b="1" dirty="0"/>
          </a:p>
          <a:p>
            <a:endParaRPr lang="en-GB" sz="10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718307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11018520" cy="553998"/>
          </a:xfrm>
          <a:noFill/>
        </p:spPr>
        <p:txBody>
          <a:bodyPr/>
          <a:lstStyle>
            <a:lvl1pPr>
              <a:defRPr>
                <a:solidFill>
                  <a:srgbClr val="2E3E3E"/>
                </a:solidFill>
              </a:defRPr>
            </a:lvl1pPr>
          </a:lstStyle>
          <a:p>
            <a:r>
              <a:rPr lang="en-US"/>
              <a:t>Click to edit Master title style</a:t>
            </a:r>
            <a:endParaRPr lang="en-US" dirty="0"/>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76962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mp; Non-bulleted tex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11018520"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6B7A4B0D-4A22-488A-86AF-44F435F2EEF2}"/>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2" name="Rectangle 1">
            <a:extLst>
              <a:ext uri="{FF2B5EF4-FFF2-40B4-BE49-F238E27FC236}">
                <a16:creationId xmlns:a16="http://schemas.microsoft.com/office/drawing/2014/main" id="{CDAE4A5F-F4AB-40BE-86A5-C88E4481198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31B51C8-F0A2-4DC1-8821-36947EDA6BFA}"/>
              </a:ext>
            </a:extLst>
          </p:cNvPr>
          <p:cNvPicPr>
            <a:picLocks noChangeAspect="1"/>
          </p:cNvPicPr>
          <p:nvPr userDrawn="1"/>
        </p:nvPicPr>
        <p:blipFill>
          <a:blip r:embed="rId3"/>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1304062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84048"/>
            <a:ext cx="11151917" cy="553998"/>
          </a:xfrm>
        </p:spPr>
        <p:txBody>
          <a:bodyPr/>
          <a:lstStyle>
            <a:lvl1pPr>
              <a:defRPr sz="3600">
                <a:solidFill>
                  <a:schemeClr val="tx1">
                    <a:lumMod val="90000"/>
                    <a:lumOff val="10000"/>
                  </a:schemeClr>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5088720D-3E13-4F7A-B395-DE80891786B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1E1E10B1-A5C3-4325-AEE2-BD7EA83B9339}"/>
              </a:ext>
            </a:extLst>
          </p:cNvPr>
          <p:cNvPicPr>
            <a:picLocks noChangeAspect="1"/>
          </p:cNvPicPr>
          <p:nvPr userDrawn="1"/>
        </p:nvPicPr>
        <p:blipFill>
          <a:blip r:embed="rId2"/>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28143802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1781058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learn/" TargetMode="External"/><Relationship Id="rId13" Type="http://schemas.openxmlformats.org/officeDocument/2006/relationships/hyperlink" Target="https://reactor.microsoft.com/en-us/reactor/?search=fasttrack&amp;eventLanguage=all&amp;preferredLanguage=English&amp;page=1" TargetMode="External"/><Relationship Id="rId3" Type="http://schemas.openxmlformats.org/officeDocument/2006/relationships/hyperlink" Target="https://partner.microsoft.com/en-us/training/training-center" TargetMode="External"/><Relationship Id="rId7" Type="http://schemas.openxmlformats.org/officeDocument/2006/relationships/hyperlink" Target="https://azure.microsoft.com/en-us/get-started/#explore-azure" TargetMode="External"/><Relationship Id="rId12" Type="http://schemas.openxmlformats.org/officeDocument/2006/relationships/hyperlink" Target="https://techcommunity.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hyperlink" Target="https://docs.microsoft.com/en-us/learn/azure/" TargetMode="External"/><Relationship Id="rId11" Type="http://schemas.openxmlformats.org/officeDocument/2006/relationships/hyperlink" Target="https://www.microsoft.com/en-us/mtc" TargetMode="External"/><Relationship Id="rId5" Type="http://schemas.openxmlformats.org/officeDocument/2006/relationships/hyperlink" Target="https://sway.office.com/CDBAqgB3HA7EsQ1L" TargetMode="External"/><Relationship Id="rId10" Type="http://schemas.openxmlformats.org/officeDocument/2006/relationships/hyperlink" Target="https://www.microsoft.com/en-ie/training-days/#azure" TargetMode="External"/><Relationship Id="rId4" Type="http://schemas.openxmlformats.org/officeDocument/2006/relationships/hyperlink" Target="https://www.microsoft.com/en-us/us-partner-blog/calendar/" TargetMode="External"/><Relationship Id="rId9" Type="http://schemas.openxmlformats.org/officeDocument/2006/relationships/hyperlink" Target="https://docs.microsoft.com/en-us/learn/certifications/browse/" TargetMode="External"/><Relationship Id="rId1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sz="4000" dirty="0">
                <a:effectLst/>
                <a:latin typeface="Aptos" panose="020B0004020202020204" pitchFamily="34" charset="0"/>
                <a:ea typeface="Times New Roman" panose="02020603050405020304" pitchFamily="18" charset="0"/>
                <a:cs typeface="Aptos" panose="020B0004020202020204" pitchFamily="34" charset="0"/>
              </a:rPr>
              <a:t>Ingest and transform data in Microsoft Fabric</a:t>
            </a:r>
            <a:r>
              <a:rPr lang="en-US" sz="4000" dirty="0">
                <a:effectLst/>
              </a:rPr>
              <a:t> </a:t>
            </a:r>
            <a:endParaRPr lang="en-US" sz="4000" dirty="0"/>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dirty="0"/>
              <a:t>Module 7</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E8BE83-846E-BE8B-7780-7540D0C0F647}"/>
              </a:ext>
            </a:extLst>
          </p:cNvPr>
          <p:cNvSpPr>
            <a:spLocks noGrp="1"/>
          </p:cNvSpPr>
          <p:nvPr>
            <p:ph type="title"/>
          </p:nvPr>
        </p:nvSpPr>
        <p:spPr/>
        <p:txBody>
          <a:bodyPr/>
          <a:lstStyle/>
          <a:p>
            <a:r>
              <a:rPr lang="en-US" dirty="0"/>
              <a:t>Data Pipelines</a:t>
            </a:r>
          </a:p>
        </p:txBody>
      </p:sp>
    </p:spTree>
    <p:extLst>
      <p:ext uri="{BB962C8B-B14F-4D97-AF65-F5344CB8AC3E}">
        <p14:creationId xmlns:p14="http://schemas.microsoft.com/office/powerpoint/2010/main" val="175059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C3DB19-54D1-B6CF-2E45-4A7C55DFF70C}"/>
              </a:ext>
            </a:extLst>
          </p:cNvPr>
          <p:cNvSpPr txBox="1"/>
          <p:nvPr/>
        </p:nvSpPr>
        <p:spPr>
          <a:xfrm>
            <a:off x="203876" y="1240533"/>
            <a:ext cx="11773356" cy="5165072"/>
          </a:xfrm>
          <a:prstGeom prst="rect">
            <a:avLst/>
          </a:prstGeom>
          <a:solidFill>
            <a:schemeClr val="tx1"/>
          </a:solidFill>
        </p:spPr>
        <p:txBody>
          <a:bodyPr wrap="square" lIns="0" tIns="0" rIns="0" bIns="0" rtlCol="0">
            <a:spAutoFit/>
          </a:bodyPr>
          <a:lstStyle/>
          <a:p>
            <a:pPr algn="l"/>
            <a:endParaRPr lang="en-US" sz="2000" dirty="0"/>
          </a:p>
        </p:txBody>
      </p:sp>
      <p:sp>
        <p:nvSpPr>
          <p:cNvPr id="23" name="Title 22"/>
          <p:cNvSpPr>
            <a:spLocks noGrp="1"/>
          </p:cNvSpPr>
          <p:nvPr>
            <p:ph type="title"/>
          </p:nvPr>
        </p:nvSpPr>
        <p:spPr>
          <a:xfrm>
            <a:off x="418644" y="620827"/>
            <a:ext cx="11343820" cy="402302"/>
          </a:xfrm>
        </p:spPr>
        <p:txBody>
          <a:bodyPr/>
          <a:lstStyle/>
          <a:p>
            <a:r>
              <a:rPr lang="en-GB" dirty="0">
                <a:solidFill>
                  <a:schemeClr val="tx1"/>
                </a:solidFill>
              </a:rPr>
              <a:t>Data integration with Fabric Data Factory or Pipelines</a:t>
            </a:r>
            <a:endParaRPr lang="en-US" dirty="0">
              <a:solidFill>
                <a:schemeClr val="tx1"/>
              </a:solidFill>
            </a:endParaRPr>
          </a:p>
        </p:txBody>
      </p:sp>
      <p:grpSp>
        <p:nvGrpSpPr>
          <p:cNvPr id="36" name="Group 35" descr="A circle with the letter CF within it to represent a control flow within Azure Data Factory">
            <a:extLst>
              <a:ext uri="{FF2B5EF4-FFF2-40B4-BE49-F238E27FC236}">
                <a16:creationId xmlns:a16="http://schemas.microsoft.com/office/drawing/2014/main" id="{F2FAA337-C83B-430D-8E29-BE155E3274D4}"/>
              </a:ext>
            </a:extLst>
          </p:cNvPr>
          <p:cNvGrpSpPr/>
          <p:nvPr/>
        </p:nvGrpSpPr>
        <p:grpSpPr>
          <a:xfrm>
            <a:off x="8841168" y="3151949"/>
            <a:ext cx="2199515" cy="767637"/>
            <a:chOff x="8792114" y="1842243"/>
            <a:chExt cx="2243620" cy="783030"/>
          </a:xfrm>
        </p:grpSpPr>
        <p:sp>
          <p:nvSpPr>
            <p:cNvPr id="37" name="Flowchart: Connector 36">
              <a:extLst>
                <a:ext uri="{FF2B5EF4-FFF2-40B4-BE49-F238E27FC236}">
                  <a16:creationId xmlns:a16="http://schemas.microsoft.com/office/drawing/2014/main" id="{A19F135C-A11D-4270-8FE3-3943E9199DDA}"/>
                </a:ext>
              </a:extLst>
            </p:cNvPr>
            <p:cNvSpPr/>
            <p:nvPr/>
          </p:nvSpPr>
          <p:spPr bwMode="auto">
            <a:xfrm>
              <a:off x="8792114" y="1867252"/>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7FAE4F90-BF0E-4CD4-9918-773EABEECDAF}"/>
                </a:ext>
              </a:extLst>
            </p:cNvPr>
            <p:cNvSpPr txBox="1"/>
            <p:nvPr/>
          </p:nvSpPr>
          <p:spPr>
            <a:xfrm>
              <a:off x="8839864" y="1956918"/>
              <a:ext cx="721993" cy="627864"/>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2353" b="1" dirty="0">
                  <a:solidFill>
                    <a:srgbClr val="0078D7"/>
                  </a:solidFill>
                  <a:latin typeface="Segoe UI"/>
                </a:rPr>
                <a:t>CF</a:t>
              </a:r>
            </a:p>
          </p:txBody>
        </p:sp>
        <p:sp>
          <p:nvSpPr>
            <p:cNvPr id="39" name="TextBox 38">
              <a:extLst>
                <a:ext uri="{FF2B5EF4-FFF2-40B4-BE49-F238E27FC236}">
                  <a16:creationId xmlns:a16="http://schemas.microsoft.com/office/drawing/2014/main" id="{EEAAB892-18A2-490E-AC8D-F12322159371}"/>
                </a:ext>
              </a:extLst>
            </p:cNvPr>
            <p:cNvSpPr txBox="1"/>
            <p:nvPr/>
          </p:nvSpPr>
          <p:spPr>
            <a:xfrm>
              <a:off x="9719548" y="1842243"/>
              <a:ext cx="1316186" cy="331956"/>
            </a:xfrm>
            <a:prstGeom prst="rect">
              <a:avLst/>
            </a:prstGeom>
          </p:spPr>
          <p:txBody>
            <a:bodyPr wrap="none" lIns="0" tIns="44821"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lang="en-US" sz="2353" dirty="0">
                  <a:solidFill>
                    <a:srgbClr val="0078D7"/>
                  </a:solidFill>
                  <a:latin typeface="Segoe UI"/>
                  <a:cs typeface="Segoe UI" panose="020B0502040204020203" pitchFamily="34" charset="0"/>
                </a:rPr>
                <a:t>Control</a:t>
              </a:r>
            </a:p>
            <a:p>
              <a:pPr algn="ctr" defTabSz="932239">
                <a:defRPr/>
              </a:pPr>
              <a:r>
                <a:rPr lang="en-US" sz="2353" dirty="0">
                  <a:solidFill>
                    <a:srgbClr val="0078D7"/>
                  </a:solidFill>
                  <a:latin typeface="Segoe UI"/>
                  <a:cs typeface="Segoe UI" panose="020B0502040204020203" pitchFamily="34" charset="0"/>
                </a:rPr>
                <a:t>Flow</a:t>
              </a:r>
            </a:p>
          </p:txBody>
        </p:sp>
      </p:grpSp>
      <p:grpSp>
        <p:nvGrpSpPr>
          <p:cNvPr id="40" name="Group 39" descr="A circle with the letter IR within it to represent Integration Runtime within Azure Data Factory">
            <a:extLst>
              <a:ext uri="{FF2B5EF4-FFF2-40B4-BE49-F238E27FC236}">
                <a16:creationId xmlns:a16="http://schemas.microsoft.com/office/drawing/2014/main" id="{7B99B3E3-D08A-4391-9143-F7D4AA8F0AB0}"/>
              </a:ext>
            </a:extLst>
          </p:cNvPr>
          <p:cNvGrpSpPr/>
          <p:nvPr/>
        </p:nvGrpSpPr>
        <p:grpSpPr>
          <a:xfrm>
            <a:off x="8853921" y="2311842"/>
            <a:ext cx="2199515" cy="767637"/>
            <a:chOff x="8792114" y="1842243"/>
            <a:chExt cx="2243620" cy="783030"/>
          </a:xfrm>
        </p:grpSpPr>
        <p:sp>
          <p:nvSpPr>
            <p:cNvPr id="41" name="Flowchart: Connector 40">
              <a:extLst>
                <a:ext uri="{FF2B5EF4-FFF2-40B4-BE49-F238E27FC236}">
                  <a16:creationId xmlns:a16="http://schemas.microsoft.com/office/drawing/2014/main" id="{69B77BB1-EE30-40B1-B6F1-98B23424AE45}"/>
                </a:ext>
              </a:extLst>
            </p:cNvPr>
            <p:cNvSpPr/>
            <p:nvPr/>
          </p:nvSpPr>
          <p:spPr bwMode="auto">
            <a:xfrm>
              <a:off x="8792114" y="1867252"/>
              <a:ext cx="760359" cy="758021"/>
            </a:xfrm>
            <a:prstGeom prst="flowChartConnector">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GB"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EB2ECE44-98F8-4B7D-91E9-E773EA0D2FDB}"/>
                </a:ext>
              </a:extLst>
            </p:cNvPr>
            <p:cNvSpPr txBox="1"/>
            <p:nvPr/>
          </p:nvSpPr>
          <p:spPr>
            <a:xfrm>
              <a:off x="8839864" y="1956918"/>
              <a:ext cx="667490" cy="627864"/>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2353" b="1" dirty="0">
                  <a:solidFill>
                    <a:srgbClr val="FFFFFF"/>
                  </a:solidFill>
                  <a:latin typeface="Segoe UI"/>
                </a:rPr>
                <a:t>IR</a:t>
              </a:r>
            </a:p>
          </p:txBody>
        </p:sp>
        <p:sp>
          <p:nvSpPr>
            <p:cNvPr id="43" name="TextBox 42">
              <a:extLst>
                <a:ext uri="{FF2B5EF4-FFF2-40B4-BE49-F238E27FC236}">
                  <a16:creationId xmlns:a16="http://schemas.microsoft.com/office/drawing/2014/main" id="{D2AB7F08-F011-4C54-9BC6-7E15811F2FA4}"/>
                </a:ext>
              </a:extLst>
            </p:cNvPr>
            <p:cNvSpPr txBox="1"/>
            <p:nvPr/>
          </p:nvSpPr>
          <p:spPr>
            <a:xfrm>
              <a:off x="9719548" y="1842243"/>
              <a:ext cx="1316186" cy="331956"/>
            </a:xfrm>
            <a:prstGeom prst="rect">
              <a:avLst/>
            </a:prstGeom>
          </p:spPr>
          <p:txBody>
            <a:bodyPr wrap="none" lIns="0" tIns="44821"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lang="en-US" sz="2353" dirty="0">
                  <a:solidFill>
                    <a:srgbClr val="0078D7"/>
                  </a:solidFill>
                  <a:latin typeface="Segoe UI"/>
                  <a:cs typeface="Segoe UI" panose="020B0502040204020203" pitchFamily="34" charset="0"/>
                </a:rPr>
                <a:t>Integration</a:t>
              </a:r>
            </a:p>
            <a:p>
              <a:pPr algn="ctr" defTabSz="932239">
                <a:defRPr/>
              </a:pPr>
              <a:r>
                <a:rPr lang="en-US" sz="2353" dirty="0">
                  <a:solidFill>
                    <a:srgbClr val="0078D7"/>
                  </a:solidFill>
                  <a:latin typeface="Segoe UI"/>
                  <a:cs typeface="Segoe UI" panose="020B0502040204020203" pitchFamily="34" charset="0"/>
                </a:rPr>
                <a:t>Runtime</a:t>
              </a:r>
            </a:p>
          </p:txBody>
        </p:sp>
      </p:grpSp>
      <p:grpSp>
        <p:nvGrpSpPr>
          <p:cNvPr id="44" name="Group 43" descr="An @ symbol with the word Parameter next to it to represent Parameters in Azure Data Factory">
            <a:extLst>
              <a:ext uri="{FF2B5EF4-FFF2-40B4-BE49-F238E27FC236}">
                <a16:creationId xmlns:a16="http://schemas.microsoft.com/office/drawing/2014/main" id="{FAA2E6CE-694D-4AE4-B32B-90100530012C}"/>
              </a:ext>
            </a:extLst>
          </p:cNvPr>
          <p:cNvGrpSpPr/>
          <p:nvPr/>
        </p:nvGrpSpPr>
        <p:grpSpPr>
          <a:xfrm>
            <a:off x="8782955" y="1267812"/>
            <a:ext cx="2259637" cy="1185785"/>
            <a:chOff x="8521081" y="777908"/>
            <a:chExt cx="2304947" cy="1209562"/>
          </a:xfrm>
        </p:grpSpPr>
        <p:sp>
          <p:nvSpPr>
            <p:cNvPr id="45" name="TextBox 44">
              <a:extLst>
                <a:ext uri="{FF2B5EF4-FFF2-40B4-BE49-F238E27FC236}">
                  <a16:creationId xmlns:a16="http://schemas.microsoft.com/office/drawing/2014/main" id="{E1C69D53-687A-4BD3-BC16-986F46D6D6A7}"/>
                </a:ext>
              </a:extLst>
            </p:cNvPr>
            <p:cNvSpPr txBox="1"/>
            <p:nvPr/>
          </p:nvSpPr>
          <p:spPr>
            <a:xfrm>
              <a:off x="8521081" y="777908"/>
              <a:ext cx="45719" cy="1209562"/>
            </a:xfrm>
            <a:prstGeom prst="rect">
              <a:avLst/>
            </a:prstGeom>
            <a:noFill/>
          </p:spPr>
          <p:txBody>
            <a:bodyPr wrap="square" lIns="179285" tIns="143428" rIns="179285" bIns="143428" rtlCol="0">
              <a:spAutoFit/>
            </a:bodyPr>
            <a:lstStyle/>
            <a:p>
              <a:pPr defTabSz="896386">
                <a:lnSpc>
                  <a:spcPct val="90000"/>
                </a:lnSpc>
                <a:spcAft>
                  <a:spcPts val="588"/>
                </a:spcAft>
                <a:defRPr/>
              </a:pPr>
              <a:r>
                <a:rPr lang="en-GB" sz="6470" b="1" dirty="0">
                  <a:solidFill>
                    <a:srgbClr val="0078D7"/>
                  </a:solidFill>
                  <a:latin typeface="Segoe UI"/>
                </a:rPr>
                <a:t>@</a:t>
              </a:r>
            </a:p>
          </p:txBody>
        </p:sp>
        <p:sp>
          <p:nvSpPr>
            <p:cNvPr id="46" name="TextBox 45">
              <a:extLst>
                <a:ext uri="{FF2B5EF4-FFF2-40B4-BE49-F238E27FC236}">
                  <a16:creationId xmlns:a16="http://schemas.microsoft.com/office/drawing/2014/main" id="{2BE355F6-9554-4BF8-8B07-D7F8B46D73CF}"/>
                </a:ext>
              </a:extLst>
            </p:cNvPr>
            <p:cNvSpPr txBox="1"/>
            <p:nvPr/>
          </p:nvSpPr>
          <p:spPr>
            <a:xfrm>
              <a:off x="9509842" y="1113749"/>
              <a:ext cx="1316186" cy="331956"/>
            </a:xfrm>
            <a:prstGeom prst="rect">
              <a:avLst/>
            </a:prstGeom>
          </p:spPr>
          <p:txBody>
            <a:bodyPr wrap="none" lIns="0" tIns="44821"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lang="en-US" sz="2353" dirty="0">
                  <a:solidFill>
                    <a:srgbClr val="0078D7"/>
                  </a:solidFill>
                  <a:latin typeface="Segoe UI"/>
                  <a:cs typeface="Segoe UI" panose="020B0502040204020203" pitchFamily="34" charset="0"/>
                </a:rPr>
                <a:t>Parameters</a:t>
              </a:r>
            </a:p>
          </p:txBody>
        </p:sp>
      </p:grpSp>
      <p:sp>
        <p:nvSpPr>
          <p:cNvPr id="47" name="TextBox 46">
            <a:extLst>
              <a:ext uri="{FF2B5EF4-FFF2-40B4-BE49-F238E27FC236}">
                <a16:creationId xmlns:a16="http://schemas.microsoft.com/office/drawing/2014/main" id="{6619DDF2-EAAC-437B-8D6A-72BCDC98279B}"/>
              </a:ext>
            </a:extLst>
          </p:cNvPr>
          <p:cNvSpPr txBox="1"/>
          <p:nvPr/>
        </p:nvSpPr>
        <p:spPr>
          <a:xfrm>
            <a:off x="6430578" y="3304234"/>
            <a:ext cx="1290313" cy="325430"/>
          </a:xfrm>
          <a:prstGeom prst="rect">
            <a:avLst/>
          </a:prstGeom>
        </p:spPr>
        <p:txBody>
          <a:bodyPr wrap="none" lIns="0" tIns="44821"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lang="en-US" sz="2353" dirty="0">
                <a:solidFill>
                  <a:srgbClr val="0078D7"/>
                </a:solidFill>
                <a:latin typeface="Segoe UI"/>
                <a:cs typeface="Segoe UI" panose="020B0502040204020203" pitchFamily="34" charset="0"/>
              </a:rPr>
              <a:t>Pipeline</a:t>
            </a:r>
          </a:p>
        </p:txBody>
      </p:sp>
      <p:pic>
        <p:nvPicPr>
          <p:cNvPr id="48" name="Graphic 47" descr="Filter">
            <a:extLst>
              <a:ext uri="{FF2B5EF4-FFF2-40B4-BE49-F238E27FC236}">
                <a16:creationId xmlns:a16="http://schemas.microsoft.com/office/drawing/2014/main" id="{C705572C-2B67-46B2-94E7-10F4832B50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330753" y="1696589"/>
            <a:ext cx="4479546" cy="4479546"/>
          </a:xfrm>
          <a:prstGeom prst="rect">
            <a:avLst/>
          </a:prstGeom>
        </p:spPr>
      </p:pic>
      <p:pic>
        <p:nvPicPr>
          <p:cNvPr id="49" name="Picture 48" descr="A cog to represent an Azure Data Factory Activity">
            <a:extLst>
              <a:ext uri="{FF2B5EF4-FFF2-40B4-BE49-F238E27FC236}">
                <a16:creationId xmlns:a16="http://schemas.microsoft.com/office/drawing/2014/main" id="{786CED98-2DD4-4975-840A-F43A78BD50A5}"/>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rot="1421593">
            <a:off x="5163661" y="3309912"/>
            <a:ext cx="585715" cy="639506"/>
          </a:xfrm>
          <a:prstGeom prst="rect">
            <a:avLst/>
          </a:prstGeom>
        </p:spPr>
      </p:pic>
      <p:sp>
        <p:nvSpPr>
          <p:cNvPr id="50" name="Shape 49" descr="A cog to represent an Azure Data Factory Activity">
            <a:extLst>
              <a:ext uri="{FF2B5EF4-FFF2-40B4-BE49-F238E27FC236}">
                <a16:creationId xmlns:a16="http://schemas.microsoft.com/office/drawing/2014/main" id="{B856FBB4-5D33-4751-90D7-BCBC47A5D021}"/>
              </a:ext>
            </a:extLst>
          </p:cNvPr>
          <p:cNvSpPr/>
          <p:nvPr/>
        </p:nvSpPr>
        <p:spPr>
          <a:xfrm rot="750661">
            <a:off x="5148086" y="3987718"/>
            <a:ext cx="635171" cy="635171"/>
          </a:xfrm>
          <a:prstGeom prst="gear6">
            <a:avLst>
              <a:gd name="adj1" fmla="val 15000"/>
              <a:gd name="adj2" fmla="val 3526"/>
            </a:avLst>
          </a:prstGeom>
          <a:solidFill>
            <a:schemeClr val="bg1"/>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a:lstStyle/>
          <a:p>
            <a:endParaRPr lang="en-US" sz="1765"/>
          </a:p>
        </p:txBody>
      </p:sp>
      <p:sp>
        <p:nvSpPr>
          <p:cNvPr id="51" name="TextBox 50">
            <a:extLst>
              <a:ext uri="{FF2B5EF4-FFF2-40B4-BE49-F238E27FC236}">
                <a16:creationId xmlns:a16="http://schemas.microsoft.com/office/drawing/2014/main" id="{1EE4B0DF-FC0F-400C-AEA9-F98C23B093A6}"/>
              </a:ext>
            </a:extLst>
          </p:cNvPr>
          <p:cNvSpPr txBox="1"/>
          <p:nvPr/>
        </p:nvSpPr>
        <p:spPr>
          <a:xfrm>
            <a:off x="5775083" y="4152790"/>
            <a:ext cx="1290313" cy="325430"/>
          </a:xfrm>
          <a:prstGeom prst="rect">
            <a:avLst/>
          </a:prstGeom>
        </p:spPr>
        <p:txBody>
          <a:bodyPr wrap="none" lIns="0" tIns="44821"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lang="en-US" sz="2353" dirty="0">
                <a:solidFill>
                  <a:srgbClr val="0078D7"/>
                </a:solidFill>
                <a:latin typeface="Segoe UI"/>
                <a:cs typeface="Segoe UI" panose="020B0502040204020203" pitchFamily="34" charset="0"/>
              </a:rPr>
              <a:t>Activities</a:t>
            </a:r>
          </a:p>
        </p:txBody>
      </p:sp>
      <p:pic>
        <p:nvPicPr>
          <p:cNvPr id="52" name="Picture 51" descr="A cog to represent an Azure Data Factory Activity">
            <a:extLst>
              <a:ext uri="{FF2B5EF4-FFF2-40B4-BE49-F238E27FC236}">
                <a16:creationId xmlns:a16="http://schemas.microsoft.com/office/drawing/2014/main" id="{0CDA90D4-6B5C-4D3A-A277-D72807AE01B8}"/>
              </a:ext>
            </a:extLst>
          </p:cNvPr>
          <p:cNvPicPr>
            <a:picLocks noChangeAspect="1"/>
          </p:cNvPicPr>
          <p:nvPr/>
        </p:nvPicPr>
        <p:blipFill>
          <a:blip r:embed="rId5"/>
          <a:stretch>
            <a:fillRect/>
          </a:stretch>
        </p:blipFill>
        <p:spPr>
          <a:xfrm rot="252344">
            <a:off x="5721758" y="3606707"/>
            <a:ext cx="585715" cy="639506"/>
          </a:xfrm>
          <a:prstGeom prst="rect">
            <a:avLst/>
          </a:prstGeom>
        </p:spPr>
      </p:pic>
      <p:sp>
        <p:nvSpPr>
          <p:cNvPr id="53" name="TextBox 52">
            <a:extLst>
              <a:ext uri="{FF2B5EF4-FFF2-40B4-BE49-F238E27FC236}">
                <a16:creationId xmlns:a16="http://schemas.microsoft.com/office/drawing/2014/main" id="{949B07FC-39D2-4C19-8EB3-EF4B9CCF8814}"/>
              </a:ext>
            </a:extLst>
          </p:cNvPr>
          <p:cNvSpPr txBox="1"/>
          <p:nvPr/>
        </p:nvSpPr>
        <p:spPr>
          <a:xfrm>
            <a:off x="4373182" y="1574038"/>
            <a:ext cx="1290313" cy="325430"/>
          </a:xfrm>
          <a:prstGeom prst="rect">
            <a:avLst/>
          </a:prstGeom>
        </p:spPr>
        <p:txBody>
          <a:bodyPr wrap="none" lIns="0" tIns="44821"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lang="en-US" sz="2353" dirty="0">
                <a:solidFill>
                  <a:srgbClr val="0078D7"/>
                </a:solidFill>
                <a:latin typeface="Segoe UI"/>
                <a:cs typeface="Segoe UI" panose="020B0502040204020203" pitchFamily="34" charset="0"/>
              </a:rPr>
              <a:t>Triggers</a:t>
            </a:r>
          </a:p>
        </p:txBody>
      </p:sp>
      <p:pic>
        <p:nvPicPr>
          <p:cNvPr id="54" name="Graphic 53" descr="Table">
            <a:extLst>
              <a:ext uri="{FF2B5EF4-FFF2-40B4-BE49-F238E27FC236}">
                <a16:creationId xmlns:a16="http://schemas.microsoft.com/office/drawing/2014/main" id="{40C04AD9-59D0-4616-AF17-73EE687546B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29927" y="3922557"/>
            <a:ext cx="2113295" cy="2113295"/>
          </a:xfrm>
          <a:prstGeom prst="rect">
            <a:avLst/>
          </a:prstGeom>
        </p:spPr>
      </p:pic>
      <p:sp>
        <p:nvSpPr>
          <p:cNvPr id="55" name="TextBox 54">
            <a:extLst>
              <a:ext uri="{FF2B5EF4-FFF2-40B4-BE49-F238E27FC236}">
                <a16:creationId xmlns:a16="http://schemas.microsoft.com/office/drawing/2014/main" id="{AC25AF9A-D241-4A58-BD11-E2635C9D485D}"/>
              </a:ext>
            </a:extLst>
          </p:cNvPr>
          <p:cNvSpPr txBox="1"/>
          <p:nvPr/>
        </p:nvSpPr>
        <p:spPr>
          <a:xfrm>
            <a:off x="8441417" y="5617467"/>
            <a:ext cx="1290313" cy="325430"/>
          </a:xfrm>
          <a:prstGeom prst="rect">
            <a:avLst/>
          </a:prstGeom>
        </p:spPr>
        <p:txBody>
          <a:bodyPr wrap="none" lIns="0" tIns="44821"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lang="en-US" sz="2353" dirty="0">
                <a:solidFill>
                  <a:srgbClr val="0078D7"/>
                </a:solidFill>
                <a:latin typeface="Segoe UI"/>
                <a:cs typeface="Segoe UI" panose="020B0502040204020203" pitchFamily="34" charset="0"/>
              </a:rPr>
              <a:t>Dataset</a:t>
            </a:r>
          </a:p>
        </p:txBody>
      </p:sp>
      <p:grpSp>
        <p:nvGrpSpPr>
          <p:cNvPr id="56" name="Group 55" descr="The Azure Databricks icon">
            <a:extLst>
              <a:ext uri="{FF2B5EF4-FFF2-40B4-BE49-F238E27FC236}">
                <a16:creationId xmlns:a16="http://schemas.microsoft.com/office/drawing/2014/main" id="{AD6BC524-B669-49A4-B4A3-86C44B144F45}"/>
              </a:ext>
            </a:extLst>
          </p:cNvPr>
          <p:cNvGrpSpPr/>
          <p:nvPr/>
        </p:nvGrpSpPr>
        <p:grpSpPr>
          <a:xfrm>
            <a:off x="1095026" y="4105924"/>
            <a:ext cx="1878469" cy="1511543"/>
            <a:chOff x="1335784" y="3211650"/>
            <a:chExt cx="1916136" cy="1541853"/>
          </a:xfrm>
        </p:grpSpPr>
        <p:sp>
          <p:nvSpPr>
            <p:cNvPr id="57" name="Rectangle 56">
              <a:extLst>
                <a:ext uri="{FF2B5EF4-FFF2-40B4-BE49-F238E27FC236}">
                  <a16:creationId xmlns:a16="http://schemas.microsoft.com/office/drawing/2014/main" id="{2AFA995A-FFEB-4463-9AA4-390741307D49}"/>
                </a:ext>
              </a:extLst>
            </p:cNvPr>
            <p:cNvSpPr/>
            <p:nvPr/>
          </p:nvSpPr>
          <p:spPr>
            <a:xfrm>
              <a:off x="1799460" y="4369647"/>
              <a:ext cx="1408321" cy="383856"/>
            </a:xfrm>
            <a:prstGeom prst="rect">
              <a:avLst/>
            </a:prstGeom>
          </p:spPr>
          <p:txBody>
            <a:bodyPr wrap="none" lIns="0" tIns="44821" rIns="0" bIns="0" anchor="t" anchorCtr="0">
              <a:noAutofit/>
            </a:bodyPr>
            <a:lstStyle/>
            <a:p>
              <a:pPr defTabSz="932239">
                <a:defRPr/>
              </a:pPr>
              <a:r>
                <a:rPr lang="en-US" sz="1176" kern="0" dirty="0">
                  <a:solidFill>
                    <a:srgbClr val="000000"/>
                  </a:solidFill>
                  <a:latin typeface="Segoe UI"/>
                  <a:ea typeface="MS PGothic" panose="020B0600070205080204" pitchFamily="34" charset="-128"/>
                  <a:cs typeface="Segoe UI" panose="020B0502040204020203" pitchFamily="34" charset="0"/>
                </a:rPr>
                <a:t>Azure Databricks</a:t>
              </a:r>
            </a:p>
          </p:txBody>
        </p:sp>
        <p:pic>
          <p:nvPicPr>
            <p:cNvPr id="58" name="Picture 57">
              <a:extLst>
                <a:ext uri="{FF2B5EF4-FFF2-40B4-BE49-F238E27FC236}">
                  <a16:creationId xmlns:a16="http://schemas.microsoft.com/office/drawing/2014/main" id="{8C3B8A9C-7583-4B0E-98D1-A8A50600F0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5784" y="3211650"/>
              <a:ext cx="1916136" cy="1004906"/>
            </a:xfrm>
            <a:prstGeom prst="rect">
              <a:avLst/>
            </a:prstGeom>
          </p:spPr>
        </p:pic>
      </p:grpSp>
      <p:grpSp>
        <p:nvGrpSpPr>
          <p:cNvPr id="59" name="Group 58" descr="The Azure Data Lake Store icon">
            <a:extLst>
              <a:ext uri="{FF2B5EF4-FFF2-40B4-BE49-F238E27FC236}">
                <a16:creationId xmlns:a16="http://schemas.microsoft.com/office/drawing/2014/main" id="{4A3A103D-9EC4-445F-99DA-B7E271710F4E}"/>
              </a:ext>
            </a:extLst>
          </p:cNvPr>
          <p:cNvGrpSpPr/>
          <p:nvPr/>
        </p:nvGrpSpPr>
        <p:grpSpPr>
          <a:xfrm>
            <a:off x="1420415" y="2517638"/>
            <a:ext cx="1290313" cy="1362056"/>
            <a:chOff x="1667698" y="1591516"/>
            <a:chExt cx="1316186" cy="1389368"/>
          </a:xfrm>
        </p:grpSpPr>
        <p:sp>
          <p:nvSpPr>
            <p:cNvPr id="60" name="TextBox 59">
              <a:extLst>
                <a:ext uri="{FF2B5EF4-FFF2-40B4-BE49-F238E27FC236}">
                  <a16:creationId xmlns:a16="http://schemas.microsoft.com/office/drawing/2014/main" id="{C5AF11CC-E35A-4A9F-91C8-6C953B0620A9}"/>
                </a:ext>
              </a:extLst>
            </p:cNvPr>
            <p:cNvSpPr txBox="1"/>
            <p:nvPr/>
          </p:nvSpPr>
          <p:spPr>
            <a:xfrm>
              <a:off x="1667698" y="2648928"/>
              <a:ext cx="1316186" cy="331956"/>
            </a:xfrm>
            <a:prstGeom prst="rect">
              <a:avLst/>
            </a:prstGeom>
          </p:spPr>
          <p:txBody>
            <a:bodyPr wrap="none" lIns="0" tIns="44821"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lang="en-US" sz="1176" dirty="0">
                  <a:solidFill>
                    <a:srgbClr val="000000"/>
                  </a:solidFill>
                  <a:latin typeface="Segoe UI"/>
                  <a:cs typeface="Segoe UI" panose="020B0502040204020203" pitchFamily="34" charset="0"/>
                </a:rPr>
                <a:t>Data Lake Store</a:t>
              </a:r>
            </a:p>
          </p:txBody>
        </p:sp>
        <p:pic>
          <p:nvPicPr>
            <p:cNvPr id="61" name="Picture 60">
              <a:extLst>
                <a:ext uri="{FF2B5EF4-FFF2-40B4-BE49-F238E27FC236}">
                  <a16:creationId xmlns:a16="http://schemas.microsoft.com/office/drawing/2014/main" id="{81B42541-9739-4A28-AD32-576F25F021C6}"/>
                </a:ext>
              </a:extLst>
            </p:cNvPr>
            <p:cNvPicPr>
              <a:picLocks noChangeAspect="1"/>
            </p:cNvPicPr>
            <p:nvPr/>
          </p:nvPicPr>
          <p:blipFill>
            <a:blip r:embed="rId9"/>
            <a:stretch>
              <a:fillRect/>
            </a:stretch>
          </p:blipFill>
          <p:spPr>
            <a:xfrm>
              <a:off x="1820692" y="1591516"/>
              <a:ext cx="946320" cy="946318"/>
            </a:xfrm>
            <a:prstGeom prst="rect">
              <a:avLst/>
            </a:prstGeom>
          </p:spPr>
        </p:pic>
      </p:grpSp>
      <p:pic>
        <p:nvPicPr>
          <p:cNvPr id="62" name="Picture 61" descr="A box that contains the Data Lake Store icon, and the Azure Databricks icon">
            <a:extLst>
              <a:ext uri="{FF2B5EF4-FFF2-40B4-BE49-F238E27FC236}">
                <a16:creationId xmlns:a16="http://schemas.microsoft.com/office/drawing/2014/main" id="{CFFE68C7-94D7-4F98-9122-F9DE685E2837}"/>
              </a:ext>
            </a:extLst>
          </p:cNvPr>
          <p:cNvPicPr>
            <a:picLocks noChangeAspect="1"/>
          </p:cNvPicPr>
          <p:nvPr/>
        </p:nvPicPr>
        <p:blipFill>
          <a:blip r:embed="rId10"/>
          <a:stretch>
            <a:fillRect/>
          </a:stretch>
        </p:blipFill>
        <p:spPr>
          <a:xfrm>
            <a:off x="1049359" y="2349829"/>
            <a:ext cx="2049772" cy="3352629"/>
          </a:xfrm>
          <a:prstGeom prst="rect">
            <a:avLst/>
          </a:prstGeom>
        </p:spPr>
      </p:pic>
      <p:sp>
        <p:nvSpPr>
          <p:cNvPr id="63" name="TextBox 62">
            <a:extLst>
              <a:ext uri="{FF2B5EF4-FFF2-40B4-BE49-F238E27FC236}">
                <a16:creationId xmlns:a16="http://schemas.microsoft.com/office/drawing/2014/main" id="{4E8542CA-89F5-489E-8317-32E8E0A0F4EA}"/>
              </a:ext>
            </a:extLst>
          </p:cNvPr>
          <p:cNvSpPr txBox="1"/>
          <p:nvPr/>
        </p:nvSpPr>
        <p:spPr>
          <a:xfrm>
            <a:off x="1420415" y="1917591"/>
            <a:ext cx="1290313" cy="325430"/>
          </a:xfrm>
          <a:prstGeom prst="rect">
            <a:avLst/>
          </a:prstGeom>
        </p:spPr>
        <p:txBody>
          <a:bodyPr wrap="none" lIns="0" tIns="44821" rIns="0" bIns="0" anchor="t" anchorCtr="0">
            <a:no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algn="ctr" defTabSz="932239">
              <a:defRPr/>
            </a:pPr>
            <a:r>
              <a:rPr lang="en-US" sz="2353" dirty="0">
                <a:solidFill>
                  <a:srgbClr val="0078D7"/>
                </a:solidFill>
                <a:latin typeface="Segoe UI"/>
                <a:cs typeface="Segoe UI" panose="020B0502040204020203" pitchFamily="34" charset="0"/>
              </a:rPr>
              <a:t>Linked Service</a:t>
            </a:r>
          </a:p>
        </p:txBody>
      </p:sp>
      <p:sp>
        <p:nvSpPr>
          <p:cNvPr id="64" name="TextBox 63">
            <a:extLst>
              <a:ext uri="{FF2B5EF4-FFF2-40B4-BE49-F238E27FC236}">
                <a16:creationId xmlns:a16="http://schemas.microsoft.com/office/drawing/2014/main" id="{F0F9D5BF-D742-4BC6-BDB3-20D96D788882}"/>
              </a:ext>
            </a:extLst>
          </p:cNvPr>
          <p:cNvSpPr txBox="1"/>
          <p:nvPr/>
        </p:nvSpPr>
        <p:spPr>
          <a:xfrm>
            <a:off x="4413756" y="3798162"/>
            <a:ext cx="534935"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GB" sz="2353" b="1" dirty="0">
                <a:gradFill>
                  <a:gsLst>
                    <a:gs pos="2917">
                      <a:srgbClr val="000000"/>
                    </a:gs>
                    <a:gs pos="30000">
                      <a:srgbClr val="000000"/>
                    </a:gs>
                  </a:gsLst>
                  <a:lin ang="5400000" scaled="0"/>
                </a:gradFill>
                <a:latin typeface="Segoe UI"/>
              </a:rPr>
              <a:t>1</a:t>
            </a:r>
          </a:p>
        </p:txBody>
      </p:sp>
      <p:pic>
        <p:nvPicPr>
          <p:cNvPr id="65" name="Picture 64" descr="a series of 1's and 0's to represent flowing data">
            <a:extLst>
              <a:ext uri="{FF2B5EF4-FFF2-40B4-BE49-F238E27FC236}">
                <a16:creationId xmlns:a16="http://schemas.microsoft.com/office/drawing/2014/main" id="{6C3F8560-4BAA-4112-BAD5-D9BED507CA6F}"/>
              </a:ext>
            </a:extLst>
          </p:cNvPr>
          <p:cNvPicPr>
            <a:picLocks noChangeAspect="1"/>
          </p:cNvPicPr>
          <p:nvPr/>
        </p:nvPicPr>
        <p:blipFill>
          <a:blip r:embed="rId11"/>
          <a:stretch>
            <a:fillRect/>
          </a:stretch>
        </p:blipFill>
        <p:spPr>
          <a:xfrm>
            <a:off x="3243804" y="2323760"/>
            <a:ext cx="1566749" cy="3407677"/>
          </a:xfrm>
          <a:prstGeom prst="rect">
            <a:avLst/>
          </a:prstGeom>
        </p:spPr>
      </p:pic>
      <p:pic>
        <p:nvPicPr>
          <p:cNvPr id="66" name="Graphic 65" descr="Refresh">
            <a:extLst>
              <a:ext uri="{FF2B5EF4-FFF2-40B4-BE49-F238E27FC236}">
                <a16:creationId xmlns:a16="http://schemas.microsoft.com/office/drawing/2014/main" id="{DA09B010-6E34-4F78-BCB8-75CBD01FAA8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11644" y="1948397"/>
            <a:ext cx="896425" cy="896425"/>
          </a:xfrm>
          <a:prstGeom prst="rect">
            <a:avLst/>
          </a:prstGeom>
        </p:spPr>
      </p:pic>
    </p:spTree>
    <p:extLst>
      <p:ext uri="{BB962C8B-B14F-4D97-AF65-F5344CB8AC3E}">
        <p14:creationId xmlns:p14="http://schemas.microsoft.com/office/powerpoint/2010/main" val="29688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wipe(left)">
                                      <p:cBhvr>
                                        <p:cTn id="33" dur="500"/>
                                        <p:tgtEl>
                                          <p:spTgt spid="6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8" presetClass="emph" presetSubtype="0" fill="hold" nodeType="withEffect">
                                  <p:stCondLst>
                                    <p:cond delay="0"/>
                                  </p:stCondLst>
                                  <p:childTnLst>
                                    <p:animRot by="21600000">
                                      <p:cBhvr>
                                        <p:cTn id="45" dur="2000" fill="hold"/>
                                        <p:tgtEl>
                                          <p:spTgt spid="52"/>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51"/>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500"/>
                                        <p:tgtEl>
                                          <p:spTgt spid="49"/>
                                        </p:tgtEl>
                                      </p:cBhvr>
                                    </p:animEffect>
                                  </p:childTnLst>
                                </p:cTn>
                              </p:par>
                              <p:par>
                                <p:cTn id="55" presetID="10"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nodeType="with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fade">
                                      <p:cBhvr>
                                        <p:cTn id="73" dur="500"/>
                                        <p:tgtEl>
                                          <p:spTgt spid="66"/>
                                        </p:tgtEl>
                                      </p:cBhvr>
                                    </p:animEffect>
                                  </p:childTnLst>
                                </p:cTn>
                              </p:par>
                            </p:childTnLst>
                          </p:cTn>
                        </p:par>
                      </p:childTnLst>
                    </p:cTn>
                  </p:par>
                  <p:par>
                    <p:cTn id="74" fill="hold">
                      <p:stCondLst>
                        <p:cond delay="indefinite"/>
                      </p:stCondLst>
                      <p:childTnLst>
                        <p:par>
                          <p:cTn id="75" fill="hold">
                            <p:stCondLst>
                              <p:cond delay="0"/>
                            </p:stCondLst>
                            <p:childTnLst>
                              <p:par>
                                <p:cTn id="76" presetID="8" presetClass="emph" presetSubtype="0" fill="hold" nodeType="clickEffect">
                                  <p:stCondLst>
                                    <p:cond delay="0"/>
                                  </p:stCondLst>
                                  <p:childTnLst>
                                    <p:animRot by="21600000">
                                      <p:cBhvr>
                                        <p:cTn id="77" dur="2000" fill="hold"/>
                                        <p:tgtEl>
                                          <p:spTgt spid="66"/>
                                        </p:tgtEl>
                                        <p:attrNameLst>
                                          <p:attrName>r</p:attrName>
                                        </p:attrNameLst>
                                      </p:cBhvr>
                                    </p:animRo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childTnLst>
                          </p:cTn>
                        </p:par>
                      </p:childTnLst>
                    </p:cTn>
                  </p:par>
                  <p:par>
                    <p:cTn id="83" fill="hold">
                      <p:stCondLst>
                        <p:cond delay="indefinite"/>
                      </p:stCondLst>
                      <p:childTnLst>
                        <p:par>
                          <p:cTn id="84" fill="hold">
                            <p:stCondLst>
                              <p:cond delay="0"/>
                            </p:stCondLst>
                            <p:childTnLst>
                              <p:par>
                                <p:cTn id="85" presetID="0" presetClass="path" presetSubtype="0" accel="50000" decel="50000" fill="hold" grpId="1" nodeType="clickEffect">
                                  <p:stCondLst>
                                    <p:cond delay="0"/>
                                  </p:stCondLst>
                                  <p:childTnLst>
                                    <p:animMotion origin="layout" path="M 0.00076 -0.01203 L 0.00076 -0.0118 C 0.00281 -0.01135 0.0171 -0.00726 0.02183 -0.00749 C 0.03178 -0.00772 0.04148 -0.00863 0.05144 -0.00931 C 0.0545 -0.00976 0.05769 -0.00999 0.06063 -0.01112 C 0.06242 -0.01158 0.06369 -0.01362 0.06535 -0.01385 C 0.07557 -0.01498 0.08565 -0.01498 0.09586 -0.01566 L 0.10786 -0.01861 C 0.10863 -0.01861 0.10952 -0.01929 0.11041 -0.01929 C 0.12484 -0.0227 0.10505 -0.01702 0.12177 -0.02202 C 0.12228 -0.02247 0.1228 -0.02292 0.12331 -0.02292 C 0.12611 -0.02383 0.1316 -0.02451 0.13416 -0.02474 C 0.193 -0.04176 0.15343 -0.03178 0.28938 -0.02656 C 0.2927 -0.02656 0.29589 -0.02338 0.29908 -0.02292 L 0.31823 -0.0202 C 0.32333 -0.01816 0.3172 -0.02134 0.32244 -0.01657 C 0.32308 -0.01589 0.32384 -0.01589 0.32448 -0.01566 C 0.3255 -0.01498 0.32652 -0.01453 0.32754 -0.01385 C 0.33022 -0.0118 0.33265 -0.00931 0.33533 -0.00749 C 0.33712 -0.00613 0.33916 -0.0059 0.34095 -0.00454 C 0.3435 -0.00318 0.34835 9.94099E-7 0.34835 0.00023 C 0.34861 0.00068 0.34899 0.00136 0.34937 0.00181 C 0.35027 0.00318 0.35154 0.00363 0.35231 0.00545 C 0.35397 0.00885 0.35499 0.01271 0.35601 0.01634 C 0.35639 0.01793 0.35665 0.01906 0.35703 0.0202 C 0.3578 0.02224 0.35882 0.02383 0.35958 0.02565 C 0.36329 0.03495 0.35984 0.02996 0.3638 0.03495 C 0.36431 0.03654 0.36482 0.0379 0.36533 0.03949 C 0.36558 0.0404 0.36597 0.04153 0.36635 0.04244 C 0.36686 0.04358 0.36699 0.04494 0.3675 0.04607 C 0.36788 0.04675 0.36903 0.04789 0.36903 0.04812 " pathEditMode="relative" rAng="0" ptsTypes="AAAAAAAAAAAAAAAAAAAAAAAAAAAAAAA">
                                      <p:cBhvr>
                                        <p:cTn id="86" dur="2000" fill="hold"/>
                                        <p:tgtEl>
                                          <p:spTgt spid="64"/>
                                        </p:tgtEl>
                                        <p:attrNameLst>
                                          <p:attrName>ppt_x</p:attrName>
                                          <p:attrName>ppt_y</p:attrName>
                                        </p:attrNameLst>
                                      </p:cBhvr>
                                      <p:rCtr x="18407" y="188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fade">
                                      <p:cBhvr>
                                        <p:cTn id="91" dur="500"/>
                                        <p:tgtEl>
                                          <p:spTgt spid="44"/>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xit" presetSubtype="0" fill="hold" grpId="2" nodeType="clickEffect">
                                  <p:stCondLst>
                                    <p:cond delay="0"/>
                                  </p:stCondLst>
                                  <p:childTnLst>
                                    <p:set>
                                      <p:cBhvr>
                                        <p:cTn id="95" dur="1" fill="hold">
                                          <p:stCondLst>
                                            <p:cond delay="0"/>
                                          </p:stCondLst>
                                        </p:cTn>
                                        <p:tgtEl>
                                          <p:spTgt spid="6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40"/>
                                        </p:tgtEl>
                                        <p:attrNameLst>
                                          <p:attrName>style.visibility</p:attrName>
                                        </p:attrNameLst>
                                      </p:cBhvr>
                                      <p:to>
                                        <p:strVal val="visible"/>
                                      </p:to>
                                    </p:set>
                                    <p:animEffect transition="in" filter="fade">
                                      <p:cBhvr>
                                        <p:cTn id="100" dur="500"/>
                                        <p:tgtEl>
                                          <p:spTgt spid="40"/>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1" grpId="0"/>
      <p:bldP spid="51" grpId="1"/>
      <p:bldP spid="53" grpId="0"/>
      <p:bldP spid="55" grpId="0"/>
      <p:bldP spid="63" grpId="0"/>
      <p:bldP spid="64" grpId="0"/>
      <p:bldP spid="64" grpId="1"/>
      <p:bldP spid="64"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418644" y="620827"/>
            <a:ext cx="11343820" cy="402302"/>
          </a:xfrm>
        </p:spPr>
        <p:txBody>
          <a:bodyPr/>
          <a:lstStyle/>
          <a:p>
            <a:r>
              <a:rPr lang="en-GB" dirty="0">
                <a:solidFill>
                  <a:schemeClr val="tx1"/>
                </a:solidFill>
              </a:rPr>
              <a:t>Linked Services</a:t>
            </a:r>
            <a:endParaRPr lang="en-US" dirty="0">
              <a:solidFill>
                <a:schemeClr val="tx1"/>
              </a:solidFill>
            </a:endParaRPr>
          </a:p>
        </p:txBody>
      </p:sp>
      <p:pic>
        <p:nvPicPr>
          <p:cNvPr id="6146" name="Picture 2" descr="This image represents a screenshot of creating a new linked service on Azure Data Factory/Synapse pipelines">
            <a:extLst>
              <a:ext uri="{FF2B5EF4-FFF2-40B4-BE49-F238E27FC236}">
                <a16:creationId xmlns:a16="http://schemas.microsoft.com/office/drawing/2014/main" id="{9342E1C1-5DE7-43C8-AE36-86008A46A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635" y="1524795"/>
            <a:ext cx="7815264" cy="4406149"/>
          </a:xfrm>
          <a:prstGeom prst="rect">
            <a:avLst/>
          </a:prstGeom>
          <a:noFill/>
        </p:spPr>
      </p:pic>
      <p:pic>
        <p:nvPicPr>
          <p:cNvPr id="3" name="Picture 2" descr="This image represents a screenshot of Create New Linked Service screen in Azure Data Factory/Synapse pipelines">
            <a:extLst>
              <a:ext uri="{FF2B5EF4-FFF2-40B4-BE49-F238E27FC236}">
                <a16:creationId xmlns:a16="http://schemas.microsoft.com/office/drawing/2014/main" id="{F6D0FBBE-F6A6-4D17-9CA8-C40AA4E5710B}"/>
              </a:ext>
            </a:extLst>
          </p:cNvPr>
          <p:cNvPicPr>
            <a:picLocks noChangeAspect="1"/>
          </p:cNvPicPr>
          <p:nvPr/>
        </p:nvPicPr>
        <p:blipFill>
          <a:blip r:embed="rId4"/>
          <a:stretch>
            <a:fillRect/>
          </a:stretch>
        </p:blipFill>
        <p:spPr>
          <a:xfrm>
            <a:off x="6776119" y="1023129"/>
            <a:ext cx="4265559" cy="5409482"/>
          </a:xfrm>
          <a:prstGeom prst="rect">
            <a:avLst/>
          </a:prstGeom>
        </p:spPr>
      </p:pic>
    </p:spTree>
    <p:extLst>
      <p:ext uri="{BB962C8B-B14F-4D97-AF65-F5344CB8AC3E}">
        <p14:creationId xmlns:p14="http://schemas.microsoft.com/office/powerpoint/2010/main" val="389726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418644" y="620827"/>
            <a:ext cx="11343820" cy="402302"/>
          </a:xfrm>
        </p:spPr>
        <p:txBody>
          <a:bodyPr/>
          <a:lstStyle/>
          <a:p>
            <a:r>
              <a:rPr lang="en-GB" dirty="0">
                <a:solidFill>
                  <a:schemeClr val="tx1"/>
                </a:solidFill>
              </a:rPr>
              <a:t>Datasets</a:t>
            </a:r>
            <a:endParaRPr lang="en-US" dirty="0">
              <a:solidFill>
                <a:schemeClr val="tx1"/>
              </a:solidFill>
            </a:endParaRPr>
          </a:p>
        </p:txBody>
      </p:sp>
      <p:pic>
        <p:nvPicPr>
          <p:cNvPr id="1026" name="Picture 2" descr="This image represents a screenshot of the New Data Integration screen in Azure Data Factory/Synapse pipelines">
            <a:extLst>
              <a:ext uri="{FF2B5EF4-FFF2-40B4-BE49-F238E27FC236}">
                <a16:creationId xmlns:a16="http://schemas.microsoft.com/office/drawing/2014/main" id="{7A4E1EAF-8E7B-4C5A-8A0A-0277604540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311" y="1167262"/>
            <a:ext cx="4058814" cy="5147708"/>
          </a:xfrm>
          <a:prstGeom prst="rect">
            <a:avLst/>
          </a:prstGeom>
          <a:noFill/>
        </p:spPr>
      </p:pic>
      <p:pic>
        <p:nvPicPr>
          <p:cNvPr id="2050" name="Picture 2" descr="This image represents a screenshot of the New Data Integration Set Properties screen in Azure Data Factory/Synapse pipelines">
            <a:extLst>
              <a:ext uri="{FF2B5EF4-FFF2-40B4-BE49-F238E27FC236}">
                <a16:creationId xmlns:a16="http://schemas.microsoft.com/office/drawing/2014/main" id="{D069EDE5-FF9B-4D12-ACF9-C91BF98D6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0004" y="1388440"/>
            <a:ext cx="5571084" cy="4705352"/>
          </a:xfrm>
          <a:prstGeom prst="rect">
            <a:avLst/>
          </a:prstGeom>
          <a:noFill/>
        </p:spPr>
      </p:pic>
    </p:spTree>
    <p:extLst>
      <p:ext uri="{BB962C8B-B14F-4D97-AF65-F5344CB8AC3E}">
        <p14:creationId xmlns:p14="http://schemas.microsoft.com/office/powerpoint/2010/main" val="246237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418644" y="620827"/>
            <a:ext cx="11343820" cy="402302"/>
          </a:xfrm>
        </p:spPr>
        <p:txBody>
          <a:bodyPr/>
          <a:lstStyle/>
          <a:p>
            <a:r>
              <a:rPr lang="en-GB" dirty="0">
                <a:solidFill>
                  <a:schemeClr val="tx1"/>
                </a:solidFill>
              </a:rPr>
              <a:t>Activities and pipelines</a:t>
            </a:r>
            <a:endParaRPr lang="en-US" dirty="0">
              <a:solidFill>
                <a:schemeClr val="tx1"/>
              </a:solidFill>
            </a:endParaRPr>
          </a:p>
        </p:txBody>
      </p:sp>
      <p:pic>
        <p:nvPicPr>
          <p:cNvPr id="3074" name="Picture 2" descr="This image represents a screenshot of an example data flow in Azure Data Factory/Synapse pipelines">
            <a:extLst>
              <a:ext uri="{FF2B5EF4-FFF2-40B4-BE49-F238E27FC236}">
                <a16:creationId xmlns:a16="http://schemas.microsoft.com/office/drawing/2014/main" id="{A684F7D2-D468-453D-9410-07F2782851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593"/>
          <a:stretch/>
        </p:blipFill>
        <p:spPr bwMode="auto">
          <a:xfrm>
            <a:off x="1121423" y="1363023"/>
            <a:ext cx="10162148" cy="17109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098" name="Picture 2" descr="This image represents a screenshot of creating a new pipeline in Azure Data Factory/Synapse pipelines">
            <a:extLst>
              <a:ext uri="{FF2B5EF4-FFF2-40B4-BE49-F238E27FC236}">
                <a16:creationId xmlns:a16="http://schemas.microsoft.com/office/drawing/2014/main" id="{B4CF7F63-84A4-48F3-8F5B-57879F188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194" y="3784058"/>
            <a:ext cx="4410410" cy="1690658"/>
          </a:xfrm>
          <a:prstGeom prst="rect">
            <a:avLst/>
          </a:prstGeom>
          <a:noFill/>
        </p:spPr>
      </p:pic>
      <p:pic>
        <p:nvPicPr>
          <p:cNvPr id="3" name="Picture 2" descr="This image represents a screenshot of adding a data flow in Azure Data Factory/Synapse pipelines">
            <a:extLst>
              <a:ext uri="{FF2B5EF4-FFF2-40B4-BE49-F238E27FC236}">
                <a16:creationId xmlns:a16="http://schemas.microsoft.com/office/drawing/2014/main" id="{46C3FD7B-773D-4747-81A0-4F905E43DAF6}"/>
              </a:ext>
            </a:extLst>
          </p:cNvPr>
          <p:cNvPicPr>
            <a:picLocks noChangeAspect="1"/>
          </p:cNvPicPr>
          <p:nvPr/>
        </p:nvPicPr>
        <p:blipFill>
          <a:blip r:embed="rId5"/>
          <a:stretch>
            <a:fillRect/>
          </a:stretch>
        </p:blipFill>
        <p:spPr>
          <a:xfrm>
            <a:off x="5546897" y="3429000"/>
            <a:ext cx="6089605" cy="2913490"/>
          </a:xfrm>
          <a:prstGeom prst="rect">
            <a:avLst/>
          </a:prstGeom>
        </p:spPr>
      </p:pic>
    </p:spTree>
    <p:extLst>
      <p:ext uri="{BB962C8B-B14F-4D97-AF65-F5344CB8AC3E}">
        <p14:creationId xmlns:p14="http://schemas.microsoft.com/office/powerpoint/2010/main" val="94010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AA27BA-98F9-1C26-01EB-813054F08200}"/>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12A2236E-26A0-03B6-A8C6-BC4ED3822FF7}"/>
              </a:ext>
            </a:extLst>
          </p:cNvPr>
          <p:cNvSpPr>
            <a:spLocks noGrp="1"/>
          </p:cNvSpPr>
          <p:nvPr>
            <p:ph sz="quarter" idx="10"/>
          </p:nvPr>
        </p:nvSpPr>
        <p:spPr>
          <a:xfrm>
            <a:off x="584200" y="1435100"/>
            <a:ext cx="11018838" cy="3705630"/>
          </a:xfrm>
        </p:spPr>
        <p:txBody>
          <a:bodyPr/>
          <a:lstStyle/>
          <a:p>
            <a:r>
              <a:rPr lang="en-US" dirty="0"/>
              <a:t>Delta tables add a great deal of functionality and allow Data Lakehouse architectures to be more robust</a:t>
            </a:r>
          </a:p>
          <a:p>
            <a:r>
              <a:rPr lang="en-US" dirty="0"/>
              <a:t>Spark supports a wide variety of methods for interacting with, creating, and ingesting data into delta tables</a:t>
            </a:r>
          </a:p>
          <a:p>
            <a:r>
              <a:rPr lang="en-US" dirty="0"/>
              <a:t>You can take advantage of time travel in delta tables to do temporal queries</a:t>
            </a:r>
          </a:p>
          <a:p>
            <a:r>
              <a:rPr lang="en-US" dirty="0"/>
              <a:t>You can use delta tables as a source or target for streaming data </a:t>
            </a:r>
            <a:r>
              <a:rPr lang="en-US"/>
              <a:t>with Spark</a:t>
            </a:r>
            <a:endParaRPr lang="en-US" dirty="0"/>
          </a:p>
        </p:txBody>
      </p:sp>
    </p:spTree>
    <p:extLst>
      <p:ext uri="{BB962C8B-B14F-4D97-AF65-F5344CB8AC3E}">
        <p14:creationId xmlns:p14="http://schemas.microsoft.com/office/powerpoint/2010/main" val="5636014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251F-BFA0-1625-E8DC-45A1D32C3431}"/>
              </a:ext>
            </a:extLst>
          </p:cNvPr>
          <p:cNvSpPr>
            <a:spLocks noGrp="1"/>
          </p:cNvSpPr>
          <p:nvPr>
            <p:ph type="title"/>
          </p:nvPr>
        </p:nvSpPr>
        <p:spPr/>
        <p:txBody>
          <a:bodyPr wrap="square" anchor="t">
            <a:normAutofit/>
          </a:bodyPr>
          <a:lstStyle/>
          <a:p>
            <a:r>
              <a:rPr lang="en-US" dirty="0"/>
              <a:t> Microsoft Learn Demo </a:t>
            </a:r>
          </a:p>
        </p:txBody>
      </p:sp>
      <p:sp>
        <p:nvSpPr>
          <p:cNvPr id="6" name="Text Placeholder 5">
            <a:extLst>
              <a:ext uri="{FF2B5EF4-FFF2-40B4-BE49-F238E27FC236}">
                <a16:creationId xmlns:a16="http://schemas.microsoft.com/office/drawing/2014/main" id="{C4F44000-97E9-9B97-308D-2DB86A4BB2EE}"/>
              </a:ext>
            </a:extLst>
          </p:cNvPr>
          <p:cNvSpPr>
            <a:spLocks noGrp="1"/>
          </p:cNvSpPr>
          <p:nvPr>
            <p:ph type="body" sz="quarter" idx="12"/>
          </p:nvPr>
        </p:nvSpPr>
        <p:spPr/>
        <p:txBody>
          <a:bodyPr/>
          <a:lstStyle/>
          <a:p>
            <a:endParaRPr lang="en-US"/>
          </a:p>
        </p:txBody>
      </p:sp>
      <p:pic>
        <p:nvPicPr>
          <p:cNvPr id="5" name="Content Placeholder 4">
            <a:extLst>
              <a:ext uri="{FF2B5EF4-FFF2-40B4-BE49-F238E27FC236}">
                <a16:creationId xmlns:a16="http://schemas.microsoft.com/office/drawing/2014/main" id="{5D848AD9-57E4-8297-4DBB-0A74105729BC}"/>
              </a:ext>
            </a:extLst>
          </p:cNvPr>
          <p:cNvPicPr>
            <a:picLocks noGrp="1" noChangeAspect="1"/>
          </p:cNvPicPr>
          <p:nvPr>
            <p:ph sz="quarter" idx="4294967295"/>
          </p:nvPr>
        </p:nvPicPr>
        <p:blipFill>
          <a:blip r:embed="rId2"/>
          <a:stretch>
            <a:fillRect/>
          </a:stretch>
        </p:blipFill>
        <p:spPr>
          <a:xfrm>
            <a:off x="0" y="1150938"/>
            <a:ext cx="8124825" cy="4833937"/>
          </a:xfrm>
          <a:noFill/>
        </p:spPr>
      </p:pic>
      <p:sp>
        <p:nvSpPr>
          <p:cNvPr id="3" name="TextBox 2">
            <a:extLst>
              <a:ext uri="{FF2B5EF4-FFF2-40B4-BE49-F238E27FC236}">
                <a16:creationId xmlns:a16="http://schemas.microsoft.com/office/drawing/2014/main" id="{1269C0F8-6300-3866-7B09-28563A92ECD2}"/>
              </a:ext>
            </a:extLst>
          </p:cNvPr>
          <p:cNvSpPr txBox="1"/>
          <p:nvPr/>
        </p:nvSpPr>
        <p:spPr>
          <a:xfrm>
            <a:off x="2813225" y="6148089"/>
            <a:ext cx="770948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Microsoft Learn: Build skills that open doors in your career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8EF99B3-90FD-CA78-691E-43C1BF78BB42}"/>
              </a:ext>
            </a:extLst>
          </p:cNvPr>
          <p:cNvPicPr>
            <a:picLocks noChangeAspect="1"/>
          </p:cNvPicPr>
          <p:nvPr/>
        </p:nvPicPr>
        <p:blipFill>
          <a:blip r:embed="rId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6826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61EA3-5803-446D-B286-B5CDEA6F5F74}"/>
              </a:ext>
            </a:extLst>
          </p:cNvPr>
          <p:cNvSpPr>
            <a:spLocks noGrp="1"/>
          </p:cNvSpPr>
          <p:nvPr>
            <p:ph type="title"/>
          </p:nvPr>
        </p:nvSpPr>
        <p:spPr/>
        <p:txBody>
          <a:bodyPr/>
          <a:lstStyle/>
          <a:p>
            <a:r>
              <a:rPr lang="en-IN" dirty="0"/>
              <a:t>Readiness and Enablement Links</a:t>
            </a:r>
            <a:endParaRPr lang="en-US" dirty="0"/>
          </a:p>
        </p:txBody>
      </p:sp>
      <p:sp>
        <p:nvSpPr>
          <p:cNvPr id="13" name="TextBox 12">
            <a:extLst>
              <a:ext uri="{FF2B5EF4-FFF2-40B4-BE49-F238E27FC236}">
                <a16:creationId xmlns:a16="http://schemas.microsoft.com/office/drawing/2014/main" id="{81B15E12-433C-23A4-B09C-03D14CACDEAA}"/>
              </a:ext>
            </a:extLst>
          </p:cNvPr>
          <p:cNvSpPr txBox="1"/>
          <p:nvPr/>
        </p:nvSpPr>
        <p:spPr>
          <a:xfrm>
            <a:off x="323782" y="1225689"/>
            <a:ext cx="10589036" cy="58785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The Microsoft Federal Team is here to help you accelerate customers' digital transformation. Microsoft Federal has tailored to make your organizations skilling journey successful. From the Business Decision Maker to the technical community and end-users, Microsoft provides customers with access to endless skilling resources. Below you will find links to these resources:</a:t>
            </a:r>
            <a:b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Get training tailored to your organization's needs: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Find learning paths for specific roles in your organization, plus course recommendations based on technology, skill level, and solution area:</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3"/>
              </a:rPr>
              <a:t>Training | Learning Portal (microsoft.com)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4"/>
              </a:rPr>
              <a:t>Events Calendar - US Partner Community Blog – Microsoft</a:t>
            </a: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 addition to the above, the Microsoft Federal Team can address the needs of your non-technical community of your learners through: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Skilling Hours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5"/>
              </a:rPr>
              <a:t>Readiness and Enablement: Skilling our Federal Customers and Partners (office.com)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Microsoft Learning Portal: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 closer look at Azure through training modules and gamified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hlinkClick r:id="rId6"/>
              </a:rPr>
              <a:t>Microsoft Learning Portal</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Additional Learning Resources</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7"/>
              </a:rPr>
              <a:t>Get started with Azure – Introduction | Microsoft Azure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rPr>
              <a:t>Microsoft Learn</a:t>
            </a:r>
            <a: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(path-based)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9"/>
              </a:rPr>
              <a:t>Exam-based</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Select filters: Azure, D365, M365, Power Platform, and more</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0"/>
              </a:rPr>
              <a:t>Microsoft Virtual Training Days</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Virtual Instructor Led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1"/>
              </a:rPr>
              <a:t>Microsoft Technology Center</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Work through your Account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2"/>
              </a:rPr>
              <a:t>Home - Microsoft Tech Community</a:t>
            </a: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3"/>
              </a:rPr>
              <a:t>Microsoft Reactor | Microsoft Developer</a:t>
            </a:r>
            <a:r>
              <a:rPr kumimoji="0" lang="en-US" sz="1000" b="0" i="0" u="none" strike="noStrike" kern="1200" cap="none" spc="0" normalizeH="0" baseline="0" noProof="0" dirty="0">
                <a:ln>
                  <a:noFill/>
                </a:ln>
                <a:solidFill>
                  <a:srgbClr val="FFFFFF"/>
                </a:solidFill>
                <a:effectLst/>
                <a:uLnTx/>
                <a:uFillTx/>
                <a:latin typeface="Segoe UI"/>
                <a:ea typeface="+mn-ea"/>
                <a:cs typeface="+mn-cs"/>
              </a:rPr>
              <a:t> – Virtual Instructor 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CA8E0FA-D45A-033D-ECC9-3BCF48250C89}"/>
              </a:ext>
            </a:extLst>
          </p:cNvPr>
          <p:cNvPicPr>
            <a:picLocks noChangeAspect="1"/>
          </p:cNvPicPr>
          <p:nvPr/>
        </p:nvPicPr>
        <p:blipFill>
          <a:blip r:embed="rId1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3164376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BE5D1-F2E1-74BB-254B-E8165B2FB779}"/>
              </a:ext>
            </a:extLst>
          </p:cNvPr>
          <p:cNvSpPr>
            <a:spLocks noGrp="1"/>
          </p:cNvSpPr>
          <p:nvPr>
            <p:ph type="title"/>
          </p:nvPr>
        </p:nvSpPr>
        <p:spPr>
          <a:xfrm>
            <a:off x="588263" y="457200"/>
            <a:ext cx="11018520" cy="553998"/>
          </a:xfrm>
        </p:spPr>
        <p:txBody>
          <a:bodyPr wrap="square" anchor="t">
            <a:normAutofit/>
          </a:bodyPr>
          <a:lstStyle/>
          <a:p>
            <a:r>
              <a:rPr lang="en-US" dirty="0"/>
              <a:t>Module Objectives</a:t>
            </a:r>
          </a:p>
        </p:txBody>
      </p:sp>
      <p:graphicFrame>
        <p:nvGraphicFramePr>
          <p:cNvPr id="7" name="Content Placeholder 4">
            <a:extLst>
              <a:ext uri="{FF2B5EF4-FFF2-40B4-BE49-F238E27FC236}">
                <a16:creationId xmlns:a16="http://schemas.microsoft.com/office/drawing/2014/main" id="{521A208F-F03F-3FCF-F2E5-926A78712440}"/>
              </a:ext>
            </a:extLst>
          </p:cNvPr>
          <p:cNvGraphicFramePr>
            <a:graphicFrameLocks noGrp="1"/>
          </p:cNvGraphicFramePr>
          <p:nvPr>
            <p:ph sz="quarter" idx="10"/>
            <p:extLst>
              <p:ext uri="{D42A27DB-BD31-4B8C-83A1-F6EECF244321}">
                <p14:modId xmlns:p14="http://schemas.microsoft.com/office/powerpoint/2010/main" val="123358850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2375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GB" spc="0" dirty="0">
                <a:ln>
                  <a:noFill/>
                </a:ln>
                <a:solidFill>
                  <a:schemeClr val="tx1"/>
                </a:solidFill>
                <a:latin typeface="Segoe UI"/>
                <a:cs typeface="+mn-cs"/>
              </a:rPr>
              <a:t>Understand data load design goals</a:t>
            </a:r>
            <a:endParaRPr lang="en-US" dirty="0">
              <a:solidFill>
                <a:schemeClr val="tx1"/>
              </a:solidFill>
            </a:endParaRPr>
          </a:p>
        </p:txBody>
      </p:sp>
      <p:sp>
        <p:nvSpPr>
          <p:cNvPr id="3" name="L-Shape 2">
            <a:extLst>
              <a:ext uri="{FF2B5EF4-FFF2-40B4-BE49-F238E27FC236}">
                <a16:creationId xmlns:a16="http://schemas.microsoft.com/office/drawing/2014/main" id="{AB587D77-8B58-4DFB-A8D8-CFC0F068B08A}"/>
              </a:ext>
              <a:ext uri="{C183D7F6-B498-43B3-948B-1728B52AA6E4}">
                <adec:decorative xmlns:adec="http://schemas.microsoft.com/office/drawing/2017/decorative" val="1"/>
              </a:ext>
            </a:extLst>
          </p:cNvPr>
          <p:cNvSpPr/>
          <p:nvPr/>
        </p:nvSpPr>
        <p:spPr bwMode="auto">
          <a:xfrm rot="13500000">
            <a:off x="1061616" y="1536605"/>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4" name="L-Shape 3">
            <a:extLst>
              <a:ext uri="{FF2B5EF4-FFF2-40B4-BE49-F238E27FC236}">
                <a16:creationId xmlns:a16="http://schemas.microsoft.com/office/drawing/2014/main" id="{5C054015-84F5-4A56-A220-4C38F41822E4}"/>
              </a:ext>
              <a:ext uri="{C183D7F6-B498-43B3-948B-1728B52AA6E4}">
                <adec:decorative xmlns:adec="http://schemas.microsoft.com/office/drawing/2017/decorative" val="1"/>
              </a:ext>
            </a:extLst>
          </p:cNvPr>
          <p:cNvSpPr/>
          <p:nvPr/>
        </p:nvSpPr>
        <p:spPr bwMode="auto">
          <a:xfrm rot="13500000">
            <a:off x="1061618" y="2337742"/>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5" name="L-Shape 4">
            <a:extLst>
              <a:ext uri="{FF2B5EF4-FFF2-40B4-BE49-F238E27FC236}">
                <a16:creationId xmlns:a16="http://schemas.microsoft.com/office/drawing/2014/main" id="{5D368066-6F12-42DE-81AA-882A07B70D6E}"/>
              </a:ext>
              <a:ext uri="{C183D7F6-B498-43B3-948B-1728B52AA6E4}">
                <adec:decorative xmlns:adec="http://schemas.microsoft.com/office/drawing/2017/decorative" val="1"/>
              </a:ext>
            </a:extLst>
          </p:cNvPr>
          <p:cNvSpPr/>
          <p:nvPr/>
        </p:nvSpPr>
        <p:spPr bwMode="auto">
          <a:xfrm rot="13500000">
            <a:off x="1055065" y="3158619"/>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7" name="L-Shape 6">
            <a:extLst>
              <a:ext uri="{FF2B5EF4-FFF2-40B4-BE49-F238E27FC236}">
                <a16:creationId xmlns:a16="http://schemas.microsoft.com/office/drawing/2014/main" id="{62CCB3E5-EA34-4AF6-99AE-3A1557940543}"/>
              </a:ext>
              <a:ext uri="{C183D7F6-B498-43B3-948B-1728B52AA6E4}">
                <adec:decorative xmlns:adec="http://schemas.microsoft.com/office/drawing/2017/decorative" val="1"/>
              </a:ext>
            </a:extLst>
          </p:cNvPr>
          <p:cNvSpPr/>
          <p:nvPr/>
        </p:nvSpPr>
        <p:spPr bwMode="auto">
          <a:xfrm rot="13500000">
            <a:off x="1061615" y="3959755"/>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10" name="L-Shape 9">
            <a:extLst>
              <a:ext uri="{FF2B5EF4-FFF2-40B4-BE49-F238E27FC236}">
                <a16:creationId xmlns:a16="http://schemas.microsoft.com/office/drawing/2014/main" id="{8E063B60-7957-45D4-A79A-C487006F6B56}"/>
              </a:ext>
              <a:ext uri="{C183D7F6-B498-43B3-948B-1728B52AA6E4}">
                <adec:decorative xmlns:adec="http://schemas.microsoft.com/office/drawing/2017/decorative" val="1"/>
              </a:ext>
            </a:extLst>
          </p:cNvPr>
          <p:cNvSpPr/>
          <p:nvPr/>
        </p:nvSpPr>
        <p:spPr bwMode="auto">
          <a:xfrm rot="13500000">
            <a:off x="1061617" y="4760893"/>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18" name="L-Shape 17">
            <a:extLst>
              <a:ext uri="{FF2B5EF4-FFF2-40B4-BE49-F238E27FC236}">
                <a16:creationId xmlns:a16="http://schemas.microsoft.com/office/drawing/2014/main" id="{0C43F9BB-3839-402F-AB45-5ACBEC55C998}"/>
              </a:ext>
              <a:ext uri="{C183D7F6-B498-43B3-948B-1728B52AA6E4}">
                <adec:decorative xmlns:adec="http://schemas.microsoft.com/office/drawing/2017/decorative" val="1"/>
              </a:ext>
            </a:extLst>
          </p:cNvPr>
          <p:cNvSpPr/>
          <p:nvPr/>
        </p:nvSpPr>
        <p:spPr bwMode="auto">
          <a:xfrm rot="13500000">
            <a:off x="1055065" y="5581770"/>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20" name="TextBox 19">
            <a:extLst>
              <a:ext uri="{FF2B5EF4-FFF2-40B4-BE49-F238E27FC236}">
                <a16:creationId xmlns:a16="http://schemas.microsoft.com/office/drawing/2014/main" id="{36993D14-9FC8-49F8-ABEE-B20B3B1CD1C0}"/>
              </a:ext>
            </a:extLst>
          </p:cNvPr>
          <p:cNvSpPr txBox="1"/>
          <p:nvPr/>
        </p:nvSpPr>
        <p:spPr>
          <a:xfrm>
            <a:off x="1903805" y="1254224"/>
            <a:ext cx="6388873" cy="717140"/>
          </a:xfrm>
          <a:prstGeom prst="rect">
            <a:avLst/>
          </a:prstGeom>
          <a:noFill/>
        </p:spPr>
        <p:txBody>
          <a:bodyPr wrap="square" lIns="0" tIns="0" rIns="0" bIns="0" rtlCol="0" anchor="ctr">
            <a:noAutofit/>
          </a:bodyPr>
          <a:lstStyle/>
          <a:p>
            <a:pPr defTabSz="914367">
              <a:defRPr/>
            </a:pPr>
            <a:r>
              <a:rPr lang="en-GB" sz="2157" dirty="0">
                <a:latin typeface="Segoe UI"/>
              </a:rPr>
              <a:t>Where is my data coming from?</a:t>
            </a:r>
          </a:p>
        </p:txBody>
      </p:sp>
      <p:sp>
        <p:nvSpPr>
          <p:cNvPr id="24" name="TextBox 23">
            <a:extLst>
              <a:ext uri="{FF2B5EF4-FFF2-40B4-BE49-F238E27FC236}">
                <a16:creationId xmlns:a16="http://schemas.microsoft.com/office/drawing/2014/main" id="{5E8484D1-286F-4F4D-8B25-749DA010F1F7}"/>
              </a:ext>
            </a:extLst>
          </p:cNvPr>
          <p:cNvSpPr txBox="1"/>
          <p:nvPr/>
        </p:nvSpPr>
        <p:spPr>
          <a:xfrm>
            <a:off x="1903805" y="2055361"/>
            <a:ext cx="8878195" cy="717140"/>
          </a:xfrm>
          <a:prstGeom prst="rect">
            <a:avLst/>
          </a:prstGeom>
          <a:noFill/>
        </p:spPr>
        <p:txBody>
          <a:bodyPr wrap="square" lIns="0" tIns="0" rIns="0" bIns="0" rtlCol="0" anchor="ctr">
            <a:noAutofit/>
          </a:bodyPr>
          <a:lstStyle/>
          <a:p>
            <a:pPr defTabSz="914367">
              <a:defRPr/>
            </a:pPr>
            <a:r>
              <a:rPr lang="en-GB" sz="2157" dirty="0">
                <a:latin typeface="Segoe UI"/>
              </a:rPr>
              <a:t>Is the data nett new? or do you receive changes from existing datasets?</a:t>
            </a:r>
          </a:p>
        </p:txBody>
      </p:sp>
      <p:sp>
        <p:nvSpPr>
          <p:cNvPr id="26" name="TextBox 25">
            <a:extLst>
              <a:ext uri="{FF2B5EF4-FFF2-40B4-BE49-F238E27FC236}">
                <a16:creationId xmlns:a16="http://schemas.microsoft.com/office/drawing/2014/main" id="{77F611D8-239F-4AE1-A95A-9DDF60EA2CC0}"/>
              </a:ext>
            </a:extLst>
          </p:cNvPr>
          <p:cNvSpPr txBox="1"/>
          <p:nvPr/>
        </p:nvSpPr>
        <p:spPr>
          <a:xfrm>
            <a:off x="1903805" y="2876238"/>
            <a:ext cx="7832366" cy="717140"/>
          </a:xfrm>
          <a:prstGeom prst="rect">
            <a:avLst/>
          </a:prstGeom>
          <a:noFill/>
        </p:spPr>
        <p:txBody>
          <a:bodyPr wrap="square" lIns="0" tIns="0" rIns="0" bIns="0" rtlCol="0" anchor="ctr">
            <a:noAutofit/>
          </a:bodyPr>
          <a:lstStyle/>
          <a:p>
            <a:pPr defTabSz="914367">
              <a:defRPr/>
            </a:pPr>
            <a:r>
              <a:rPr lang="en-GB" sz="2157" dirty="0">
                <a:latin typeface="Segoe UI"/>
              </a:rPr>
              <a:t>How often is the data being refreshed, added to or replaced?</a:t>
            </a:r>
          </a:p>
        </p:txBody>
      </p:sp>
      <p:sp>
        <p:nvSpPr>
          <p:cNvPr id="28" name="TextBox 27">
            <a:extLst>
              <a:ext uri="{FF2B5EF4-FFF2-40B4-BE49-F238E27FC236}">
                <a16:creationId xmlns:a16="http://schemas.microsoft.com/office/drawing/2014/main" id="{04B8CCB7-1F04-4FF6-A19F-A3C6151E76CB}"/>
              </a:ext>
            </a:extLst>
          </p:cNvPr>
          <p:cNvSpPr txBox="1"/>
          <p:nvPr/>
        </p:nvSpPr>
        <p:spPr>
          <a:xfrm>
            <a:off x="1903805" y="3697115"/>
            <a:ext cx="7150840" cy="717140"/>
          </a:xfrm>
          <a:prstGeom prst="rect">
            <a:avLst/>
          </a:prstGeom>
          <a:noFill/>
        </p:spPr>
        <p:txBody>
          <a:bodyPr wrap="square" lIns="0" tIns="0" rIns="0" bIns="0" rtlCol="0" anchor="ctr">
            <a:noAutofit/>
          </a:bodyPr>
          <a:lstStyle/>
          <a:p>
            <a:pPr defTabSz="914367">
              <a:defRPr/>
            </a:pPr>
            <a:r>
              <a:rPr lang="en-GB" sz="2157" dirty="0">
                <a:latin typeface="Segoe UI"/>
              </a:rPr>
              <a:t>What formats are the data coming in?</a:t>
            </a:r>
          </a:p>
        </p:txBody>
      </p:sp>
      <p:sp>
        <p:nvSpPr>
          <p:cNvPr id="30" name="TextBox 29">
            <a:extLst>
              <a:ext uri="{FF2B5EF4-FFF2-40B4-BE49-F238E27FC236}">
                <a16:creationId xmlns:a16="http://schemas.microsoft.com/office/drawing/2014/main" id="{4872549F-03C5-412E-865D-BF09E331A34E}"/>
              </a:ext>
            </a:extLst>
          </p:cNvPr>
          <p:cNvSpPr txBox="1"/>
          <p:nvPr/>
        </p:nvSpPr>
        <p:spPr>
          <a:xfrm>
            <a:off x="1903805" y="4498252"/>
            <a:ext cx="9712368" cy="717140"/>
          </a:xfrm>
          <a:prstGeom prst="rect">
            <a:avLst/>
          </a:prstGeom>
          <a:noFill/>
        </p:spPr>
        <p:txBody>
          <a:bodyPr wrap="square" lIns="0" tIns="0" rIns="0" bIns="0" rtlCol="0" anchor="ctr">
            <a:noAutofit/>
          </a:bodyPr>
          <a:lstStyle/>
          <a:p>
            <a:pPr defTabSz="914367">
              <a:defRPr/>
            </a:pPr>
            <a:r>
              <a:rPr lang="en-GB" sz="2157" dirty="0">
                <a:latin typeface="Segoe UI"/>
              </a:rPr>
              <a:t>Is the data ingestible as-is? or are transformations and cleansing tasks required?</a:t>
            </a:r>
          </a:p>
        </p:txBody>
      </p:sp>
      <p:sp>
        <p:nvSpPr>
          <p:cNvPr id="32" name="TextBox 31">
            <a:extLst>
              <a:ext uri="{FF2B5EF4-FFF2-40B4-BE49-F238E27FC236}">
                <a16:creationId xmlns:a16="http://schemas.microsoft.com/office/drawing/2014/main" id="{3E47B0C9-227F-4A20-A199-C0587C2B19A9}"/>
              </a:ext>
            </a:extLst>
          </p:cNvPr>
          <p:cNvSpPr txBox="1"/>
          <p:nvPr/>
        </p:nvSpPr>
        <p:spPr>
          <a:xfrm>
            <a:off x="1903804" y="5319129"/>
            <a:ext cx="9606592" cy="717140"/>
          </a:xfrm>
          <a:prstGeom prst="rect">
            <a:avLst/>
          </a:prstGeom>
          <a:noFill/>
        </p:spPr>
        <p:txBody>
          <a:bodyPr wrap="square" lIns="0" tIns="0" rIns="0" bIns="0" rtlCol="0" anchor="ctr">
            <a:noAutofit/>
          </a:bodyPr>
          <a:lstStyle/>
          <a:p>
            <a:pPr defTabSz="914367">
              <a:defRPr/>
            </a:pPr>
            <a:r>
              <a:rPr lang="en-GB" sz="2157" dirty="0">
                <a:latin typeface="Segoe UI"/>
              </a:rPr>
              <a:t>Which takes priority, loading or querying/analysis?</a:t>
            </a:r>
          </a:p>
        </p:txBody>
      </p:sp>
    </p:spTree>
    <p:extLst>
      <p:ext uri="{BB962C8B-B14F-4D97-AF65-F5344CB8AC3E}">
        <p14:creationId xmlns:p14="http://schemas.microsoft.com/office/powerpoint/2010/main" val="299210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A368-82E1-F3C1-2184-457A27FAE955}"/>
              </a:ext>
            </a:extLst>
          </p:cNvPr>
          <p:cNvSpPr>
            <a:spLocks noGrp="1"/>
          </p:cNvSpPr>
          <p:nvPr>
            <p:ph type="title"/>
          </p:nvPr>
        </p:nvSpPr>
        <p:spPr/>
        <p:txBody>
          <a:bodyPr/>
          <a:lstStyle/>
          <a:p>
            <a:r>
              <a:rPr lang="en-US" dirty="0">
                <a:solidFill>
                  <a:schemeClr val="tx1"/>
                </a:solidFill>
              </a:rPr>
              <a:t>Fabric Data Engineering Options</a:t>
            </a:r>
          </a:p>
        </p:txBody>
      </p:sp>
      <p:sp>
        <p:nvSpPr>
          <p:cNvPr id="3" name="Content Placeholder 2">
            <a:extLst>
              <a:ext uri="{FF2B5EF4-FFF2-40B4-BE49-F238E27FC236}">
                <a16:creationId xmlns:a16="http://schemas.microsoft.com/office/drawing/2014/main" id="{2213F984-AE4D-00EE-62D8-20A8A015E430}"/>
              </a:ext>
            </a:extLst>
          </p:cNvPr>
          <p:cNvSpPr>
            <a:spLocks noGrp="1"/>
          </p:cNvSpPr>
          <p:nvPr>
            <p:ph sz="quarter" idx="10"/>
          </p:nvPr>
        </p:nvSpPr>
        <p:spPr>
          <a:xfrm>
            <a:off x="584200" y="1435100"/>
            <a:ext cx="11018838" cy="3877985"/>
          </a:xfrm>
        </p:spPr>
        <p:txBody>
          <a:bodyPr/>
          <a:lstStyle/>
          <a:p>
            <a:endParaRPr lang="en-US" dirty="0"/>
          </a:p>
          <a:p>
            <a:pPr>
              <a:buFont typeface="Arial" panose="020B0604020202020204" pitchFamily="34" charset="0"/>
              <a:buChar char="•"/>
            </a:pPr>
            <a:r>
              <a:rPr lang="en-US" dirty="0"/>
              <a:t>Create and manage your data using a </a:t>
            </a:r>
            <a:r>
              <a:rPr lang="en-US" dirty="0" err="1"/>
              <a:t>lakehouse</a:t>
            </a:r>
            <a:endParaRPr lang="en-US" dirty="0"/>
          </a:p>
          <a:p>
            <a:pPr>
              <a:buFont typeface="Arial" panose="020B0604020202020204" pitchFamily="34" charset="0"/>
              <a:buChar char="•"/>
            </a:pPr>
            <a:r>
              <a:rPr lang="en-US" dirty="0"/>
              <a:t>Design pipelines to copy data into your </a:t>
            </a:r>
            <a:r>
              <a:rPr lang="en-US" dirty="0" err="1"/>
              <a:t>lakehouse</a:t>
            </a:r>
            <a:endParaRPr lang="en-US" dirty="0"/>
          </a:p>
          <a:p>
            <a:pPr>
              <a:buFont typeface="Arial" panose="020B0604020202020204" pitchFamily="34" charset="0"/>
              <a:buChar char="•"/>
            </a:pPr>
            <a:r>
              <a:rPr lang="en-US" dirty="0"/>
              <a:t>Use Spark job definitions to submit batch/streaming job to Spark cluster</a:t>
            </a:r>
          </a:p>
          <a:p>
            <a:pPr>
              <a:buFont typeface="Arial" panose="020B0604020202020204" pitchFamily="34" charset="0"/>
              <a:buChar char="•"/>
            </a:pPr>
            <a:r>
              <a:rPr lang="en-US" dirty="0"/>
              <a:t>Use notebooks to write code for data ingestion, preparation, and transformation</a:t>
            </a:r>
          </a:p>
          <a:p>
            <a:endParaRPr lang="en-US" dirty="0"/>
          </a:p>
        </p:txBody>
      </p:sp>
      <p:pic>
        <p:nvPicPr>
          <p:cNvPr id="1026" name="Picture 2" descr="Screenshot showing Data Engineering objects.">
            <a:extLst>
              <a:ext uri="{FF2B5EF4-FFF2-40B4-BE49-F238E27FC236}">
                <a16:creationId xmlns:a16="http://schemas.microsoft.com/office/drawing/2014/main" id="{55E4A1EC-0AA2-6A4D-607A-4041B45AA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189" y="4740037"/>
            <a:ext cx="7924800" cy="199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8936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8BD97-18F2-FF27-CCC4-75CEFA458D06}"/>
              </a:ext>
            </a:extLst>
          </p:cNvPr>
          <p:cNvSpPr>
            <a:spLocks noGrp="1"/>
          </p:cNvSpPr>
          <p:nvPr>
            <p:ph type="title"/>
          </p:nvPr>
        </p:nvSpPr>
        <p:spPr/>
        <p:txBody>
          <a:bodyPr/>
          <a:lstStyle/>
          <a:p>
            <a:r>
              <a:rPr lang="en-US" dirty="0"/>
              <a:t>Notebooks</a:t>
            </a:r>
          </a:p>
        </p:txBody>
      </p:sp>
    </p:spTree>
    <p:extLst>
      <p:ext uri="{BB962C8B-B14F-4D97-AF65-F5344CB8AC3E}">
        <p14:creationId xmlns:p14="http://schemas.microsoft.com/office/powerpoint/2010/main" val="342107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58779-4940-E516-727D-910DC5F2C09F}"/>
              </a:ext>
            </a:extLst>
          </p:cNvPr>
          <p:cNvSpPr>
            <a:spLocks noGrp="1"/>
          </p:cNvSpPr>
          <p:nvPr>
            <p:ph type="title"/>
          </p:nvPr>
        </p:nvSpPr>
        <p:spPr/>
        <p:txBody>
          <a:bodyPr/>
          <a:lstStyle/>
          <a:p>
            <a:r>
              <a:rPr lang="en-US" dirty="0"/>
              <a:t>Fabric Notebook Languages </a:t>
            </a:r>
          </a:p>
        </p:txBody>
      </p:sp>
      <p:sp>
        <p:nvSpPr>
          <p:cNvPr id="4" name="Content Placeholder 3">
            <a:extLst>
              <a:ext uri="{FF2B5EF4-FFF2-40B4-BE49-F238E27FC236}">
                <a16:creationId xmlns:a16="http://schemas.microsoft.com/office/drawing/2014/main" id="{740DD4B9-E259-CDC6-4D51-7B30F7D77E0F}"/>
              </a:ext>
            </a:extLst>
          </p:cNvPr>
          <p:cNvSpPr>
            <a:spLocks noGrp="1"/>
          </p:cNvSpPr>
          <p:nvPr>
            <p:ph sz="quarter" idx="10"/>
          </p:nvPr>
        </p:nvSpPr>
        <p:spPr>
          <a:xfrm>
            <a:off x="584200" y="1435100"/>
            <a:ext cx="11018838" cy="2499146"/>
          </a:xfrm>
        </p:spPr>
        <p:txBody>
          <a:bodyPr/>
          <a:lstStyle/>
          <a:p>
            <a:pPr>
              <a:buFont typeface="Arial" panose="020B0604020202020204" pitchFamily="34" charset="0"/>
              <a:buChar char="•"/>
            </a:pPr>
            <a:r>
              <a:rPr lang="en-US" dirty="0" err="1"/>
              <a:t>PySpark</a:t>
            </a:r>
            <a:r>
              <a:rPr lang="en-US" dirty="0"/>
              <a:t> (Python)</a:t>
            </a:r>
          </a:p>
          <a:p>
            <a:pPr>
              <a:buFont typeface="Arial" panose="020B0604020202020204" pitchFamily="34" charset="0"/>
              <a:buChar char="•"/>
            </a:pPr>
            <a:r>
              <a:rPr lang="en-US" dirty="0"/>
              <a:t>Spark (Scala)</a:t>
            </a:r>
          </a:p>
          <a:p>
            <a:pPr>
              <a:buFont typeface="Arial" panose="020B0604020202020204" pitchFamily="34" charset="0"/>
              <a:buChar char="•"/>
            </a:pPr>
            <a:r>
              <a:rPr lang="en-US" dirty="0"/>
              <a:t>Spark SQL</a:t>
            </a:r>
          </a:p>
          <a:p>
            <a:pPr>
              <a:buFont typeface="Arial" panose="020B0604020202020204" pitchFamily="34" charset="0"/>
              <a:buChar char="•"/>
            </a:pPr>
            <a:r>
              <a:rPr lang="en-US" dirty="0" err="1"/>
              <a:t>SparkR</a:t>
            </a:r>
            <a:endParaRPr lang="en-US" dirty="0"/>
          </a:p>
          <a:p>
            <a:endParaRPr lang="en-US" dirty="0"/>
          </a:p>
        </p:txBody>
      </p:sp>
      <p:pic>
        <p:nvPicPr>
          <p:cNvPr id="2050" name="Picture 2" descr="Screenshot showing an example of the language magic command entered at the beginning of a cell.">
            <a:extLst>
              <a:ext uri="{FF2B5EF4-FFF2-40B4-BE49-F238E27FC236}">
                <a16:creationId xmlns:a16="http://schemas.microsoft.com/office/drawing/2014/main" id="{90784BBF-76DE-D8A7-2FFF-1AC459EA4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7128" y="1521282"/>
            <a:ext cx="7369861" cy="155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0923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2446B-6B81-8D92-0E0F-4FE2C7B59554}"/>
              </a:ext>
            </a:extLst>
          </p:cNvPr>
          <p:cNvSpPr>
            <a:spLocks noGrp="1"/>
          </p:cNvSpPr>
          <p:nvPr>
            <p:ph type="title"/>
          </p:nvPr>
        </p:nvSpPr>
        <p:spPr/>
        <p:txBody>
          <a:bodyPr/>
          <a:lstStyle/>
          <a:p>
            <a:r>
              <a:rPr lang="en-US" dirty="0"/>
              <a:t>Fabric Code Snippets</a:t>
            </a:r>
          </a:p>
        </p:txBody>
      </p:sp>
      <p:pic>
        <p:nvPicPr>
          <p:cNvPr id="8" name="Content Placeholder 7" descr="A screenshot of a computer&#10;&#10;Description automatically generated">
            <a:extLst>
              <a:ext uri="{FF2B5EF4-FFF2-40B4-BE49-F238E27FC236}">
                <a16:creationId xmlns:a16="http://schemas.microsoft.com/office/drawing/2014/main" id="{29C0A556-132B-F004-EDAA-5044D1B5B83A}"/>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84200" y="1858108"/>
            <a:ext cx="11018838" cy="3987922"/>
          </a:xfrm>
        </p:spPr>
      </p:pic>
    </p:spTree>
    <p:extLst>
      <p:ext uri="{BB962C8B-B14F-4D97-AF65-F5344CB8AC3E}">
        <p14:creationId xmlns:p14="http://schemas.microsoft.com/office/powerpoint/2010/main" val="28270908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98387-12DE-57A3-F185-EA5639B0751E}"/>
              </a:ext>
            </a:extLst>
          </p:cNvPr>
          <p:cNvSpPr>
            <a:spLocks noGrp="1"/>
          </p:cNvSpPr>
          <p:nvPr>
            <p:ph type="title"/>
          </p:nvPr>
        </p:nvSpPr>
        <p:spPr>
          <a:xfrm>
            <a:off x="584200" y="311963"/>
            <a:ext cx="11018520" cy="553998"/>
          </a:xfrm>
        </p:spPr>
        <p:txBody>
          <a:bodyPr/>
          <a:lstStyle/>
          <a:p>
            <a:r>
              <a:rPr lang="en-US" dirty="0"/>
              <a:t>Manage Spark Jobs</a:t>
            </a:r>
          </a:p>
        </p:txBody>
      </p:sp>
      <p:pic>
        <p:nvPicPr>
          <p:cNvPr id="4098" name="Picture 2" descr="Screenshot of details of Spark jobs progress.">
            <a:extLst>
              <a:ext uri="{FF2B5EF4-FFF2-40B4-BE49-F238E27FC236}">
                <a16:creationId xmlns:a16="http://schemas.microsoft.com/office/drawing/2014/main" id="{402D5DC4-4C6E-450D-78D3-59765380F38A}"/>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450784" y="1627897"/>
            <a:ext cx="7391400" cy="2298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creenshot of details of more actions.">
            <a:extLst>
              <a:ext uri="{FF2B5EF4-FFF2-40B4-BE49-F238E27FC236}">
                <a16:creationId xmlns:a16="http://schemas.microsoft.com/office/drawing/2014/main" id="{81C88024-C02F-FBDD-31C3-2AC61F60D2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649" y="4842224"/>
            <a:ext cx="10376702" cy="1149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112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34BB9-ECD2-8285-9166-EA5FF591C30B}"/>
              </a:ext>
            </a:extLst>
          </p:cNvPr>
          <p:cNvSpPr>
            <a:spLocks noGrp="1"/>
          </p:cNvSpPr>
          <p:nvPr>
            <p:ph type="title"/>
          </p:nvPr>
        </p:nvSpPr>
        <p:spPr/>
        <p:txBody>
          <a:bodyPr/>
          <a:lstStyle/>
          <a:p>
            <a:r>
              <a:rPr lang="en-US" dirty="0"/>
              <a:t>Fabric Notebook High Concurrency</a:t>
            </a:r>
          </a:p>
        </p:txBody>
      </p:sp>
      <p:sp>
        <p:nvSpPr>
          <p:cNvPr id="3" name="Content Placeholder 2">
            <a:extLst>
              <a:ext uri="{FF2B5EF4-FFF2-40B4-BE49-F238E27FC236}">
                <a16:creationId xmlns:a16="http://schemas.microsoft.com/office/drawing/2014/main" id="{38C5DBEF-D894-05B5-11AF-464A1E0F63ED}"/>
              </a:ext>
            </a:extLst>
          </p:cNvPr>
          <p:cNvSpPr>
            <a:spLocks noGrp="1"/>
          </p:cNvSpPr>
          <p:nvPr>
            <p:ph sz="quarter" idx="10"/>
          </p:nvPr>
        </p:nvSpPr>
        <p:spPr>
          <a:xfrm>
            <a:off x="584200" y="1435100"/>
            <a:ext cx="4292600" cy="1993900"/>
          </a:xfrm>
        </p:spPr>
        <p:txBody>
          <a:bodyPr/>
          <a:lstStyle/>
          <a:p>
            <a:pPr marL="514350" indent="-514350">
              <a:buFont typeface="+mj-lt"/>
              <a:buAutoNum type="arabicPeriod"/>
            </a:pPr>
            <a:r>
              <a:rPr lang="en-US" dirty="0"/>
              <a:t>Notebooks should be run by the same user</a:t>
            </a:r>
          </a:p>
          <a:p>
            <a:pPr marL="514350" indent="-514350">
              <a:buFont typeface="+mj-lt"/>
              <a:buAutoNum type="arabicPeriod"/>
            </a:pPr>
            <a:r>
              <a:rPr lang="en-US" dirty="0"/>
              <a:t>Notebooks should have the same default </a:t>
            </a:r>
            <a:r>
              <a:rPr lang="en-US" dirty="0" err="1"/>
              <a:t>lakehouse</a:t>
            </a:r>
            <a:endParaRPr lang="en-US" dirty="0"/>
          </a:p>
          <a:p>
            <a:pPr marL="514350" indent="-514350">
              <a:buFont typeface="+mj-lt"/>
              <a:buAutoNum type="arabicPeriod"/>
            </a:pPr>
            <a:r>
              <a:rPr lang="en-US" dirty="0"/>
              <a:t>Notebooks should have the same Spark compute configurations</a:t>
            </a:r>
          </a:p>
          <a:p>
            <a:pPr marL="514350" indent="-514350">
              <a:buFont typeface="+mj-lt"/>
              <a:buAutoNum type="arabicPeriod"/>
            </a:pPr>
            <a:r>
              <a:rPr lang="en-US" dirty="0"/>
              <a:t>Notebooks should have the same library packages</a:t>
            </a:r>
          </a:p>
        </p:txBody>
      </p:sp>
      <p:pic>
        <p:nvPicPr>
          <p:cNvPr id="5" name="Picture 4">
            <a:extLst>
              <a:ext uri="{FF2B5EF4-FFF2-40B4-BE49-F238E27FC236}">
                <a16:creationId xmlns:a16="http://schemas.microsoft.com/office/drawing/2014/main" id="{C2A0F431-2B2B-9091-1875-0F3B32A17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0358" y="1989135"/>
            <a:ext cx="6395843" cy="2879729"/>
          </a:xfrm>
          <a:prstGeom prst="rect">
            <a:avLst/>
          </a:prstGeom>
        </p:spPr>
      </p:pic>
    </p:spTree>
    <p:extLst>
      <p:ext uri="{BB962C8B-B14F-4D97-AF65-F5344CB8AC3E}">
        <p14:creationId xmlns:p14="http://schemas.microsoft.com/office/powerpoint/2010/main" val="1569280378"/>
      </p:ext>
    </p:extLst>
  </p:cSld>
  <p:clrMapOvr>
    <a:masterClrMapping/>
  </p:clrMapOvr>
  <p:transition>
    <p:fade/>
  </p:transition>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9AA89542497BB44B17EFF15C96C765B" ma:contentTypeVersion="22" ma:contentTypeDescription="Create a new document." ma:contentTypeScope="" ma:versionID="c9e3a3a2a1871a01c0bb174ddf2a8ada">
  <xsd:schema xmlns:xsd="http://www.w3.org/2001/XMLSchema" xmlns:xs="http://www.w3.org/2001/XMLSchema" xmlns:p="http://schemas.microsoft.com/office/2006/metadata/properties" xmlns:ns2="ec9ab3cf-5ffc-4e23-9951-e59f1d4d2772" xmlns:ns3="df7f103e-597c-493b-bc31-914106b908e0" targetNamespace="http://schemas.microsoft.com/office/2006/metadata/properties" ma:root="true" ma:fieldsID="9b3649dff5115b20f453b846654cb8f9" ns2:_="" ns3:_="">
    <xsd:import namespace="ec9ab3cf-5ffc-4e23-9951-e59f1d4d2772"/>
    <xsd:import namespace="df7f103e-597c-493b-bc31-914106b908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Audience" minOccurs="0"/>
                <xsd:element ref="ns2:Credits" minOccurs="0"/>
                <xsd:element ref="ns2:OverallScor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9ab3cf-5ffc-4e23-9951-e59f1d4d2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c2ae402-469f-44ac-8e1a-80fa5d90e29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Audience" ma:index="24" nillable="true" ma:displayName="Audience" ma:format="Dropdown" ma:internalName="Audience">
      <xsd:complexType>
        <xsd:complexContent>
          <xsd:extension base="dms:MultiChoice">
            <xsd:sequence>
              <xsd:element name="Value" maxOccurs="unbounded" minOccurs="0" nillable="true">
                <xsd:simpleType>
                  <xsd:restriction base="dms:Choice">
                    <xsd:enumeration value="Attendees"/>
                    <xsd:enumeration value="Organizers"/>
                    <xsd:enumeration value="Presenters and Moderators"/>
                    <xsd:enumeration value="Administrators"/>
                  </xsd:restriction>
                </xsd:simpleType>
              </xsd:element>
            </xsd:sequence>
          </xsd:extension>
        </xsd:complexContent>
      </xsd:complexType>
    </xsd:element>
    <xsd:element name="Credits" ma:index="25" nillable="true" ma:displayName="Credits" ma:format="Dropdown" ma:internalName="Credits">
      <xsd:simpleType>
        <xsd:restriction base="dms:Text">
          <xsd:maxLength value="255"/>
        </xsd:restriction>
      </xsd:simpleType>
    </xsd:element>
    <xsd:element name="OverallScore" ma:index="26" nillable="true" ma:displayName="Overall Score" ma:format="Dropdown" ma:internalName="OverallScore" ma:percentage="FALSE">
      <xsd:simpleType>
        <xsd:restriction base="dms:Number"/>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7f103e-597c-493b-bc31-914106b908e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4637c3a-ca42-4f7c-af94-c76bdb54c656}" ma:internalName="TaxCatchAll" ma:showField="CatchAllData" ma:web="df7f103e-597c-493b-bc31-914106b908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c9ab3cf-5ffc-4e23-9951-e59f1d4d2772">
      <Terms xmlns="http://schemas.microsoft.com/office/infopath/2007/PartnerControls"/>
    </lcf76f155ced4ddcb4097134ff3c332f>
    <Credits xmlns="ec9ab3cf-5ffc-4e23-9951-e59f1d4d2772" xsi:nil="true"/>
    <Audience xmlns="ec9ab3cf-5ffc-4e23-9951-e59f1d4d2772" xsi:nil="true"/>
    <TaxCatchAll xmlns="df7f103e-597c-493b-bc31-914106b908e0" xsi:nil="true"/>
    <OverallScore xmlns="ec9ab3cf-5ffc-4e23-9951-e59f1d4d2772" xsi:nil="true"/>
  </documentManagement>
</p:properties>
</file>

<file path=customXml/itemProps1.xml><?xml version="1.0" encoding="utf-8"?>
<ds:datastoreItem xmlns:ds="http://schemas.openxmlformats.org/officeDocument/2006/customXml" ds:itemID="{08B55F93-F793-45E6-8EF9-B02CA25D11D4}">
  <ds:schemaRefs>
    <ds:schemaRef ds:uri="http://schemas.microsoft.com/sharepoint/v3/contenttype/forms"/>
  </ds:schemaRefs>
</ds:datastoreItem>
</file>

<file path=customXml/itemProps2.xml><?xml version="1.0" encoding="utf-8"?>
<ds:datastoreItem xmlns:ds="http://schemas.openxmlformats.org/officeDocument/2006/customXml" ds:itemID="{C5DC1468-2D5A-4AF4-B6A1-FA3F00E879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9ab3cf-5ffc-4e23-9951-e59f1d4d2772"/>
    <ds:schemaRef ds:uri="df7f103e-597c-493b-bc31-914106b908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DCB3B52-9508-4A63-AFCC-05E7630C15CA}">
  <ds:schemaRefs>
    <ds:schemaRef ds:uri="http://schemas.microsoft.com/office/2006/metadata/properties"/>
    <ds:schemaRef ds:uri="http://schemas.microsoft.com/office/infopath/2007/PartnerControls"/>
    <ds:schemaRef ds:uri="ec9ab3cf-5ffc-4e23-9951-e59f1d4d2772"/>
    <ds:schemaRef ds:uri="df7f103e-597c-493b-bc31-914106b908e0"/>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3232</TotalTime>
  <Words>3645</Words>
  <Application>Microsoft Macintosh PowerPoint</Application>
  <PresentationFormat>Widescreen</PresentationFormat>
  <Paragraphs>312</Paragraphs>
  <Slides>17</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Aptos</vt:lpstr>
      <vt:lpstr>Arial</vt:lpstr>
      <vt:lpstr>Calibri</vt:lpstr>
      <vt:lpstr>Consolas</vt:lpstr>
      <vt:lpstr>Segoe UI</vt:lpstr>
      <vt:lpstr>Segoe UI Light</vt:lpstr>
      <vt:lpstr>Segoe UI Semibold</vt:lpstr>
      <vt:lpstr>Segoe UI Semilight</vt:lpstr>
      <vt:lpstr>Wingdings</vt:lpstr>
      <vt:lpstr>1_Black Template</vt:lpstr>
      <vt:lpstr>Ingest and transform data in Microsoft Fabric </vt:lpstr>
      <vt:lpstr>Module Objectives</vt:lpstr>
      <vt:lpstr>Understand data load design goals</vt:lpstr>
      <vt:lpstr>Fabric Data Engineering Options</vt:lpstr>
      <vt:lpstr>Notebooks</vt:lpstr>
      <vt:lpstr>Fabric Notebook Languages </vt:lpstr>
      <vt:lpstr>Fabric Code Snippets</vt:lpstr>
      <vt:lpstr>Manage Spark Jobs</vt:lpstr>
      <vt:lpstr>Fabric Notebook High Concurrency</vt:lpstr>
      <vt:lpstr>Data Pipelines</vt:lpstr>
      <vt:lpstr>Data integration with Fabric Data Factory or Pipelines</vt:lpstr>
      <vt:lpstr>Linked Services</vt:lpstr>
      <vt:lpstr>Datasets</vt:lpstr>
      <vt:lpstr>Activities and pipelines</vt:lpstr>
      <vt:lpstr>Summary</vt:lpstr>
      <vt:lpstr> Microsoft Learn Demo </vt:lpstr>
      <vt:lpstr>Readiness and Enablement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Joey D'Antoni</cp:lastModifiedBy>
  <cp:revision>35</cp:revision>
  <dcterms:created xsi:type="dcterms:W3CDTF">2023-04-14T00:23:05Z</dcterms:created>
  <dcterms:modified xsi:type="dcterms:W3CDTF">2023-09-14T16:09:41Z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0x010100F9AA89542497BB44B17EFF15C96C765B</vt:lpwstr>
  </property>
  <property fmtid="{D5CDD505-2E9C-101B-9397-08002B2CF9AE}" pid="3" name="MediaServiceImageTags">
    <vt:lpwstr/>
  </property>
</Properties>
</file>